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32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33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91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72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312"/>
    <p:restoredTop sz="75159"/>
  </p:normalViewPr>
  <p:slideViewPr>
    <p:cSldViewPr snapToGrid="0" snapToObjects="1">
      <p:cViewPr varScale="1">
        <p:scale>
          <a:sx n="80" d="100"/>
          <a:sy n="80" d="100"/>
        </p:scale>
        <p:origin x="7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-3504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Work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oleObject" Target="Workbook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Work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Work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Work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Work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Work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oleObject" Target="Work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Shared Memory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Sheet1!$B$6:$G$6</c:f>
              <c:strCache>
                <c:ptCount val="6"/>
                <c:pt idx="0">
                  <c:v>Docker</c:v>
                </c:pt>
                <c:pt idx="1">
                  <c:v>Kubernetes</c:v>
                </c:pt>
                <c:pt idx="2">
                  <c:v>etcd</c:v>
                </c:pt>
                <c:pt idx="3">
                  <c:v>CockroachDB</c:v>
                </c:pt>
                <c:pt idx="4">
                  <c:v>gRPC</c:v>
                </c:pt>
                <c:pt idx="5">
                  <c:v>BoltDB</c:v>
                </c:pt>
              </c:strCache>
            </c:strRef>
          </c:cat>
          <c:val>
            <c:numRef>
              <c:f>Sheet1!$B$7:$G$7</c:f>
              <c:numCache>
                <c:formatCode>0%</c:formatCode>
                <c:ptCount val="6"/>
                <c:pt idx="0">
                  <c:v>0.71</c:v>
                </c:pt>
                <c:pt idx="1">
                  <c:v>0.81</c:v>
                </c:pt>
                <c:pt idx="2">
                  <c:v>0.58</c:v>
                </c:pt>
                <c:pt idx="3">
                  <c:v>0.7</c:v>
                </c:pt>
                <c:pt idx="4">
                  <c:v>0.75</c:v>
                </c:pt>
                <c:pt idx="5">
                  <c:v>0.73</c:v>
                </c:pt>
              </c:numCache>
            </c:numRef>
          </c:val>
        </c:ser>
        <c:ser>
          <c:idx val="1"/>
          <c:order val="1"/>
          <c:tx>
            <c:strRef>
              <c:f>Sheet1!$A$8</c:f>
              <c:strCache>
                <c:ptCount val="1"/>
                <c:pt idx="0">
                  <c:v>Message Passing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Sheet1!$B$6:$G$6</c:f>
              <c:strCache>
                <c:ptCount val="6"/>
                <c:pt idx="0">
                  <c:v>Docker</c:v>
                </c:pt>
                <c:pt idx="1">
                  <c:v>Kubernetes</c:v>
                </c:pt>
                <c:pt idx="2">
                  <c:v>etcd</c:v>
                </c:pt>
                <c:pt idx="3">
                  <c:v>CockroachDB</c:v>
                </c:pt>
                <c:pt idx="4">
                  <c:v>gRPC</c:v>
                </c:pt>
                <c:pt idx="5">
                  <c:v>BoltDB</c:v>
                </c:pt>
              </c:strCache>
            </c:strRef>
          </c:cat>
          <c:val>
            <c:numRef>
              <c:f>Sheet1!$B$8:$G$8</c:f>
              <c:numCache>
                <c:formatCode>0%</c:formatCode>
                <c:ptCount val="6"/>
                <c:pt idx="0">
                  <c:v>0.29</c:v>
                </c:pt>
                <c:pt idx="1">
                  <c:v>0.19</c:v>
                </c:pt>
                <c:pt idx="2">
                  <c:v>0.42</c:v>
                </c:pt>
                <c:pt idx="3">
                  <c:v>0.3</c:v>
                </c:pt>
                <c:pt idx="4">
                  <c:v>0.25</c:v>
                </c:pt>
                <c:pt idx="5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23546912"/>
        <c:axId val="-2046671456"/>
      </c:barChart>
      <c:catAx>
        <c:axId val="-212354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6671456"/>
        <c:crosses val="autoZero"/>
        <c:auto val="1"/>
        <c:lblAlgn val="ctr"/>
        <c:lblOffset val="100"/>
        <c:noMultiLvlLbl val="0"/>
      </c:catAx>
      <c:valAx>
        <c:axId val="-2046671456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3546912"/>
        <c:crosses val="autoZero"/>
        <c:crossBetween val="between"/>
        <c:majorUnit val="0.2"/>
      </c:valAx>
      <c:spPr>
        <a:noFill/>
        <a:ln>
          <a:solidFill>
            <a:schemeClr val="accent1"/>
          </a:solidFill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Sheet1!$D$60</c:f>
              <c:strCache>
                <c:ptCount val="1"/>
                <c:pt idx="0">
                  <c:v>Docker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Sheet1!$E$59:$K$59</c:f>
              <c:strCache>
                <c:ptCount val="7"/>
                <c:pt idx="0">
                  <c:v>traditional</c:v>
                </c:pt>
                <c:pt idx="1">
                  <c:v>anon.</c:v>
                </c:pt>
                <c:pt idx="2">
                  <c:v>waitgroup</c:v>
                </c:pt>
                <c:pt idx="3">
                  <c:v>lib</c:v>
                </c:pt>
                <c:pt idx="5">
                  <c:v>chan</c:v>
                </c:pt>
                <c:pt idx="6">
                  <c:v>misc</c:v>
                </c:pt>
              </c:strCache>
            </c:strRef>
          </c:cat>
          <c:val>
            <c:numRef>
              <c:f>Sheet1!$E$60:$K$60</c:f>
              <c:numCache>
                <c:formatCode>General</c:formatCode>
                <c:ptCount val="7"/>
                <c:pt idx="0">
                  <c:v>9.0</c:v>
                </c:pt>
                <c:pt idx="1">
                  <c:v>6.0</c:v>
                </c:pt>
                <c:pt idx="2">
                  <c:v>0.0</c:v>
                </c:pt>
                <c:pt idx="3">
                  <c:v>1.0</c:v>
                </c:pt>
                <c:pt idx="5">
                  <c:v>6.0</c:v>
                </c:pt>
                <c:pt idx="6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Sheet1!$D$61</c:f>
              <c:strCache>
                <c:ptCount val="1"/>
                <c:pt idx="0">
                  <c:v>Kubernetes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Sheet1!$E$59:$K$59</c:f>
              <c:strCache>
                <c:ptCount val="7"/>
                <c:pt idx="0">
                  <c:v>traditional</c:v>
                </c:pt>
                <c:pt idx="1">
                  <c:v>anon.</c:v>
                </c:pt>
                <c:pt idx="2">
                  <c:v>waitgroup</c:v>
                </c:pt>
                <c:pt idx="3">
                  <c:v>lib</c:v>
                </c:pt>
                <c:pt idx="5">
                  <c:v>chan</c:v>
                </c:pt>
                <c:pt idx="6">
                  <c:v>misc</c:v>
                </c:pt>
              </c:strCache>
            </c:strRef>
          </c:cat>
          <c:val>
            <c:numRef>
              <c:f>Sheet1!$E$61:$K$61</c:f>
              <c:numCache>
                <c:formatCode>General</c:formatCode>
                <c:ptCount val="7"/>
                <c:pt idx="0">
                  <c:v>8.0</c:v>
                </c:pt>
                <c:pt idx="1">
                  <c:v>3.0</c:v>
                </c:pt>
                <c:pt idx="2">
                  <c:v>1.0</c:v>
                </c:pt>
                <c:pt idx="3">
                  <c:v>0.0</c:v>
                </c:pt>
                <c:pt idx="5">
                  <c:v>5.0</c:v>
                </c:pt>
                <c:pt idx="6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Sheet1!$D$62</c:f>
              <c:strCache>
                <c:ptCount val="1"/>
                <c:pt idx="0">
                  <c:v>etcd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Sheet1!$E$59:$K$59</c:f>
              <c:strCache>
                <c:ptCount val="7"/>
                <c:pt idx="0">
                  <c:v>traditional</c:v>
                </c:pt>
                <c:pt idx="1">
                  <c:v>anon.</c:v>
                </c:pt>
                <c:pt idx="2">
                  <c:v>waitgroup</c:v>
                </c:pt>
                <c:pt idx="3">
                  <c:v>lib</c:v>
                </c:pt>
                <c:pt idx="5">
                  <c:v>chan</c:v>
                </c:pt>
                <c:pt idx="6">
                  <c:v>misc</c:v>
                </c:pt>
              </c:strCache>
            </c:strRef>
          </c:cat>
          <c:val>
            <c:numRef>
              <c:f>Sheet1!$E$62:$K$62</c:f>
              <c:numCache>
                <c:formatCode>General</c:formatCode>
                <c:ptCount val="7"/>
                <c:pt idx="0">
                  <c:v>9.0</c:v>
                </c:pt>
                <c:pt idx="1">
                  <c:v>0.0</c:v>
                </c:pt>
                <c:pt idx="2">
                  <c:v>2.0</c:v>
                </c:pt>
                <c:pt idx="3">
                  <c:v>2.0</c:v>
                </c:pt>
                <c:pt idx="5">
                  <c:v>3.0</c:v>
                </c:pt>
                <c:pt idx="6">
                  <c:v>0.0</c:v>
                </c:pt>
              </c:numCache>
            </c:numRef>
          </c:val>
        </c:ser>
        <c:ser>
          <c:idx val="3"/>
          <c:order val="3"/>
          <c:tx>
            <c:strRef>
              <c:f>Sheet1!$D$63</c:f>
              <c:strCache>
                <c:ptCount val="1"/>
                <c:pt idx="0">
                  <c:v>CockroachDB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Sheet1!$E$59:$K$59</c:f>
              <c:strCache>
                <c:ptCount val="7"/>
                <c:pt idx="0">
                  <c:v>traditional</c:v>
                </c:pt>
                <c:pt idx="1">
                  <c:v>anon.</c:v>
                </c:pt>
                <c:pt idx="2">
                  <c:v>waitgroup</c:v>
                </c:pt>
                <c:pt idx="3">
                  <c:v>lib</c:v>
                </c:pt>
                <c:pt idx="5">
                  <c:v>chan</c:v>
                </c:pt>
                <c:pt idx="6">
                  <c:v>misc</c:v>
                </c:pt>
              </c:strCache>
            </c:strRef>
          </c:cat>
          <c:val>
            <c:numRef>
              <c:f>Sheet1!$E$63:$K$63</c:f>
              <c:numCache>
                <c:formatCode>General</c:formatCode>
                <c:ptCount val="7"/>
                <c:pt idx="0">
                  <c:v>10.0</c:v>
                </c:pt>
                <c:pt idx="1">
                  <c:v>1.0</c:v>
                </c:pt>
                <c:pt idx="2">
                  <c:v>3.0</c:v>
                </c:pt>
                <c:pt idx="3">
                  <c:v>2.0</c:v>
                </c:pt>
                <c:pt idx="5">
                  <c:v>0.0</c:v>
                </c:pt>
                <c:pt idx="6">
                  <c:v>0.0</c:v>
                </c:pt>
              </c:numCache>
            </c:numRef>
          </c:val>
        </c:ser>
        <c:ser>
          <c:idx val="4"/>
          <c:order val="4"/>
          <c:tx>
            <c:strRef>
              <c:f>Sheet1!$D$64</c:f>
              <c:strCache>
                <c:ptCount val="1"/>
                <c:pt idx="0">
                  <c:v>gRPC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Sheet1!$E$59:$K$59</c:f>
              <c:strCache>
                <c:ptCount val="7"/>
                <c:pt idx="0">
                  <c:v>traditional</c:v>
                </c:pt>
                <c:pt idx="1">
                  <c:v>anon.</c:v>
                </c:pt>
                <c:pt idx="2">
                  <c:v>waitgroup</c:v>
                </c:pt>
                <c:pt idx="3">
                  <c:v>lib</c:v>
                </c:pt>
                <c:pt idx="5">
                  <c:v>chan</c:v>
                </c:pt>
                <c:pt idx="6">
                  <c:v>misc</c:v>
                </c:pt>
              </c:strCache>
            </c:strRef>
          </c:cat>
          <c:val>
            <c:numRef>
              <c:f>Sheet1!$E$64:$K$64</c:f>
              <c:numCache>
                <c:formatCode>General</c:formatCode>
                <c:ptCount val="7"/>
                <c:pt idx="0">
                  <c:v>8.0</c:v>
                </c:pt>
                <c:pt idx="1">
                  <c:v>1.0</c:v>
                </c:pt>
                <c:pt idx="2">
                  <c:v>0.0</c:v>
                </c:pt>
                <c:pt idx="3">
                  <c:v>1.0</c:v>
                </c:pt>
                <c:pt idx="5">
                  <c:v>2.0</c:v>
                </c:pt>
                <c:pt idx="6">
                  <c:v>0.0</c:v>
                </c:pt>
              </c:numCache>
            </c:numRef>
          </c:val>
        </c:ser>
        <c:ser>
          <c:idx val="5"/>
          <c:order val="5"/>
          <c:tx>
            <c:strRef>
              <c:f>Sheet1!$D$65</c:f>
              <c:strCache>
                <c:ptCount val="1"/>
                <c:pt idx="0">
                  <c:v>BoltDB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Sheet1!$E$59:$K$59</c:f>
              <c:strCache>
                <c:ptCount val="7"/>
                <c:pt idx="0">
                  <c:v>traditional</c:v>
                </c:pt>
                <c:pt idx="1">
                  <c:v>anon.</c:v>
                </c:pt>
                <c:pt idx="2">
                  <c:v>waitgroup</c:v>
                </c:pt>
                <c:pt idx="3">
                  <c:v>lib</c:v>
                </c:pt>
                <c:pt idx="5">
                  <c:v>chan</c:v>
                </c:pt>
                <c:pt idx="6">
                  <c:v>misc</c:v>
                </c:pt>
              </c:strCache>
            </c:strRef>
          </c:cat>
          <c:val>
            <c:numRef>
              <c:f>Sheet1!$E$65:$K$65</c:f>
              <c:numCache>
                <c:formatCode>General</c:formatCode>
                <c:ptCount val="7"/>
                <c:pt idx="0">
                  <c:v>2.0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5">
                  <c:v>0.0</c:v>
                </c:pt>
                <c:pt idx="6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85597808"/>
        <c:axId val="-2085596032"/>
      </c:barChart>
      <c:catAx>
        <c:axId val="-2085597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5596032"/>
        <c:crosses val="autoZero"/>
        <c:auto val="1"/>
        <c:lblAlgn val="ctr"/>
        <c:lblOffset val="100"/>
        <c:noMultiLvlLbl val="0"/>
      </c:catAx>
      <c:valAx>
        <c:axId val="-2085596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5597808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Sheet1!$D$60</c:f>
              <c:strCache>
                <c:ptCount val="1"/>
                <c:pt idx="0">
                  <c:v>Docker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Sheet1!$E$59:$K$59</c:f>
              <c:strCache>
                <c:ptCount val="7"/>
                <c:pt idx="0">
                  <c:v>traditional</c:v>
                </c:pt>
                <c:pt idx="1">
                  <c:v>anon.</c:v>
                </c:pt>
                <c:pt idx="2">
                  <c:v>waitgroup</c:v>
                </c:pt>
                <c:pt idx="3">
                  <c:v>lib</c:v>
                </c:pt>
                <c:pt idx="5">
                  <c:v>chan</c:v>
                </c:pt>
                <c:pt idx="6">
                  <c:v>misc</c:v>
                </c:pt>
              </c:strCache>
            </c:strRef>
          </c:cat>
          <c:val>
            <c:numRef>
              <c:f>Sheet1!$E$60:$K$60</c:f>
              <c:numCache>
                <c:formatCode>General</c:formatCode>
                <c:ptCount val="7"/>
                <c:pt idx="0">
                  <c:v>9.0</c:v>
                </c:pt>
                <c:pt idx="1">
                  <c:v>6.0</c:v>
                </c:pt>
                <c:pt idx="2">
                  <c:v>0.0</c:v>
                </c:pt>
                <c:pt idx="3">
                  <c:v>1.0</c:v>
                </c:pt>
                <c:pt idx="5">
                  <c:v>6.0</c:v>
                </c:pt>
                <c:pt idx="6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Sheet1!$D$61</c:f>
              <c:strCache>
                <c:ptCount val="1"/>
                <c:pt idx="0">
                  <c:v>Kubernetes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Sheet1!$E$59:$K$59</c:f>
              <c:strCache>
                <c:ptCount val="7"/>
                <c:pt idx="0">
                  <c:v>traditional</c:v>
                </c:pt>
                <c:pt idx="1">
                  <c:v>anon.</c:v>
                </c:pt>
                <c:pt idx="2">
                  <c:v>waitgroup</c:v>
                </c:pt>
                <c:pt idx="3">
                  <c:v>lib</c:v>
                </c:pt>
                <c:pt idx="5">
                  <c:v>chan</c:v>
                </c:pt>
                <c:pt idx="6">
                  <c:v>misc</c:v>
                </c:pt>
              </c:strCache>
            </c:strRef>
          </c:cat>
          <c:val>
            <c:numRef>
              <c:f>Sheet1!$E$61:$K$61</c:f>
              <c:numCache>
                <c:formatCode>General</c:formatCode>
                <c:ptCount val="7"/>
                <c:pt idx="0">
                  <c:v>8.0</c:v>
                </c:pt>
                <c:pt idx="1">
                  <c:v>3.0</c:v>
                </c:pt>
                <c:pt idx="2">
                  <c:v>1.0</c:v>
                </c:pt>
                <c:pt idx="3">
                  <c:v>0.0</c:v>
                </c:pt>
                <c:pt idx="5">
                  <c:v>5.0</c:v>
                </c:pt>
                <c:pt idx="6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Sheet1!$D$62</c:f>
              <c:strCache>
                <c:ptCount val="1"/>
                <c:pt idx="0">
                  <c:v>etcd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Sheet1!$E$59:$K$59</c:f>
              <c:strCache>
                <c:ptCount val="7"/>
                <c:pt idx="0">
                  <c:v>traditional</c:v>
                </c:pt>
                <c:pt idx="1">
                  <c:v>anon.</c:v>
                </c:pt>
                <c:pt idx="2">
                  <c:v>waitgroup</c:v>
                </c:pt>
                <c:pt idx="3">
                  <c:v>lib</c:v>
                </c:pt>
                <c:pt idx="5">
                  <c:v>chan</c:v>
                </c:pt>
                <c:pt idx="6">
                  <c:v>misc</c:v>
                </c:pt>
              </c:strCache>
            </c:strRef>
          </c:cat>
          <c:val>
            <c:numRef>
              <c:f>Sheet1!$E$62:$K$62</c:f>
              <c:numCache>
                <c:formatCode>General</c:formatCode>
                <c:ptCount val="7"/>
                <c:pt idx="0">
                  <c:v>9.0</c:v>
                </c:pt>
                <c:pt idx="1">
                  <c:v>0.0</c:v>
                </c:pt>
                <c:pt idx="2">
                  <c:v>2.0</c:v>
                </c:pt>
                <c:pt idx="3">
                  <c:v>2.0</c:v>
                </c:pt>
                <c:pt idx="5">
                  <c:v>3.0</c:v>
                </c:pt>
                <c:pt idx="6">
                  <c:v>0.0</c:v>
                </c:pt>
              </c:numCache>
            </c:numRef>
          </c:val>
        </c:ser>
        <c:ser>
          <c:idx val="3"/>
          <c:order val="3"/>
          <c:tx>
            <c:strRef>
              <c:f>Sheet1!$D$63</c:f>
              <c:strCache>
                <c:ptCount val="1"/>
                <c:pt idx="0">
                  <c:v>CockroachDB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Sheet1!$E$59:$K$59</c:f>
              <c:strCache>
                <c:ptCount val="7"/>
                <c:pt idx="0">
                  <c:v>traditional</c:v>
                </c:pt>
                <c:pt idx="1">
                  <c:v>anon.</c:v>
                </c:pt>
                <c:pt idx="2">
                  <c:v>waitgroup</c:v>
                </c:pt>
                <c:pt idx="3">
                  <c:v>lib</c:v>
                </c:pt>
                <c:pt idx="5">
                  <c:v>chan</c:v>
                </c:pt>
                <c:pt idx="6">
                  <c:v>misc</c:v>
                </c:pt>
              </c:strCache>
            </c:strRef>
          </c:cat>
          <c:val>
            <c:numRef>
              <c:f>Sheet1!$E$63:$K$63</c:f>
              <c:numCache>
                <c:formatCode>General</c:formatCode>
                <c:ptCount val="7"/>
                <c:pt idx="0">
                  <c:v>10.0</c:v>
                </c:pt>
                <c:pt idx="1">
                  <c:v>1.0</c:v>
                </c:pt>
                <c:pt idx="2">
                  <c:v>3.0</c:v>
                </c:pt>
                <c:pt idx="3">
                  <c:v>2.0</c:v>
                </c:pt>
                <c:pt idx="5">
                  <c:v>0.0</c:v>
                </c:pt>
                <c:pt idx="6">
                  <c:v>0.0</c:v>
                </c:pt>
              </c:numCache>
            </c:numRef>
          </c:val>
        </c:ser>
        <c:ser>
          <c:idx val="4"/>
          <c:order val="4"/>
          <c:tx>
            <c:strRef>
              <c:f>Sheet1!$D$64</c:f>
              <c:strCache>
                <c:ptCount val="1"/>
                <c:pt idx="0">
                  <c:v>gRPC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Sheet1!$E$59:$K$59</c:f>
              <c:strCache>
                <c:ptCount val="7"/>
                <c:pt idx="0">
                  <c:v>traditional</c:v>
                </c:pt>
                <c:pt idx="1">
                  <c:v>anon.</c:v>
                </c:pt>
                <c:pt idx="2">
                  <c:v>waitgroup</c:v>
                </c:pt>
                <c:pt idx="3">
                  <c:v>lib</c:v>
                </c:pt>
                <c:pt idx="5">
                  <c:v>chan</c:v>
                </c:pt>
                <c:pt idx="6">
                  <c:v>misc</c:v>
                </c:pt>
              </c:strCache>
            </c:strRef>
          </c:cat>
          <c:val>
            <c:numRef>
              <c:f>Sheet1!$E$64:$K$64</c:f>
              <c:numCache>
                <c:formatCode>General</c:formatCode>
                <c:ptCount val="7"/>
                <c:pt idx="0">
                  <c:v>8.0</c:v>
                </c:pt>
                <c:pt idx="1">
                  <c:v>1.0</c:v>
                </c:pt>
                <c:pt idx="2">
                  <c:v>0.0</c:v>
                </c:pt>
                <c:pt idx="3">
                  <c:v>1.0</c:v>
                </c:pt>
                <c:pt idx="5">
                  <c:v>2.0</c:v>
                </c:pt>
                <c:pt idx="6">
                  <c:v>0.0</c:v>
                </c:pt>
              </c:numCache>
            </c:numRef>
          </c:val>
        </c:ser>
        <c:ser>
          <c:idx val="5"/>
          <c:order val="5"/>
          <c:tx>
            <c:strRef>
              <c:f>Sheet1!$D$65</c:f>
              <c:strCache>
                <c:ptCount val="1"/>
                <c:pt idx="0">
                  <c:v>BoltDB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Sheet1!$E$59:$K$59</c:f>
              <c:strCache>
                <c:ptCount val="7"/>
                <c:pt idx="0">
                  <c:v>traditional</c:v>
                </c:pt>
                <c:pt idx="1">
                  <c:v>anon.</c:v>
                </c:pt>
                <c:pt idx="2">
                  <c:v>waitgroup</c:v>
                </c:pt>
                <c:pt idx="3">
                  <c:v>lib</c:v>
                </c:pt>
                <c:pt idx="5">
                  <c:v>chan</c:v>
                </c:pt>
                <c:pt idx="6">
                  <c:v>misc</c:v>
                </c:pt>
              </c:strCache>
            </c:strRef>
          </c:cat>
          <c:val>
            <c:numRef>
              <c:f>Sheet1!$E$65:$K$65</c:f>
              <c:numCache>
                <c:formatCode>General</c:formatCode>
                <c:ptCount val="7"/>
                <c:pt idx="0">
                  <c:v>2.0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5">
                  <c:v>0.0</c:v>
                </c:pt>
                <c:pt idx="6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966957712"/>
        <c:axId val="-2125411424"/>
      </c:barChart>
      <c:catAx>
        <c:axId val="-196695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5411424"/>
        <c:crosses val="autoZero"/>
        <c:auto val="1"/>
        <c:lblAlgn val="ctr"/>
        <c:lblOffset val="100"/>
        <c:noMultiLvlLbl val="0"/>
      </c:catAx>
      <c:valAx>
        <c:axId val="-212541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66957712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Sheet1!$D$21</c:f>
              <c:strCache>
                <c:ptCount val="1"/>
                <c:pt idx="0">
                  <c:v>Docker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Sheet1!$E$21:$K$21</c:f>
              <c:numCache>
                <c:formatCode>General</c:formatCode>
                <c:ptCount val="7"/>
                <c:pt idx="0">
                  <c:v>9.0</c:v>
                </c:pt>
                <c:pt idx="1">
                  <c:v>3.0</c:v>
                </c:pt>
                <c:pt idx="2">
                  <c:v>0.0</c:v>
                </c:pt>
                <c:pt idx="4">
                  <c:v>5.0</c:v>
                </c:pt>
                <c:pt idx="5">
                  <c:v>2.0</c:v>
                </c:pt>
                <c:pt idx="6">
                  <c:v>2.0</c:v>
                </c:pt>
              </c:numCache>
            </c:numRef>
          </c:val>
        </c:ser>
        <c:ser>
          <c:idx val="1"/>
          <c:order val="1"/>
          <c:tx>
            <c:strRef>
              <c:f>Sheet1!$D$22</c:f>
              <c:strCache>
                <c:ptCount val="1"/>
                <c:pt idx="0">
                  <c:v>Kubernetes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Sheet1!$E$22:$K$22</c:f>
              <c:numCache>
                <c:formatCode>General</c:formatCode>
                <c:ptCount val="7"/>
                <c:pt idx="0">
                  <c:v>6.0</c:v>
                </c:pt>
                <c:pt idx="1">
                  <c:v>0.0</c:v>
                </c:pt>
                <c:pt idx="2">
                  <c:v>2.0</c:v>
                </c:pt>
                <c:pt idx="4">
                  <c:v>3.0</c:v>
                </c:pt>
                <c:pt idx="5">
                  <c:v>6.0</c:v>
                </c:pt>
                <c:pt idx="6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Sheet1!$D$23</c:f>
              <c:strCache>
                <c:ptCount val="1"/>
                <c:pt idx="0">
                  <c:v>etcd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Sheet1!$E$23:$K$23</c:f>
              <c:numCache>
                <c:formatCode>General</c:formatCode>
                <c:ptCount val="7"/>
                <c:pt idx="0">
                  <c:v>5.0</c:v>
                </c:pt>
                <c:pt idx="1">
                  <c:v>0.0</c:v>
                </c:pt>
                <c:pt idx="2">
                  <c:v>0.0</c:v>
                </c:pt>
                <c:pt idx="4">
                  <c:v>10.0</c:v>
                </c:pt>
                <c:pt idx="5">
                  <c:v>5.0</c:v>
                </c:pt>
                <c:pt idx="6">
                  <c:v>1.0</c:v>
                </c:pt>
              </c:numCache>
            </c:numRef>
          </c:val>
        </c:ser>
        <c:ser>
          <c:idx val="3"/>
          <c:order val="3"/>
          <c:tx>
            <c:strRef>
              <c:f>Sheet1!$D$24</c:f>
              <c:strCache>
                <c:ptCount val="1"/>
                <c:pt idx="0">
                  <c:v>CockroachDB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Sheet1!$E$24:$K$24</c:f>
              <c:numCache>
                <c:formatCode>General</c:formatCode>
                <c:ptCount val="7"/>
                <c:pt idx="0">
                  <c:v>4.0</c:v>
                </c:pt>
                <c:pt idx="1">
                  <c:v>0.0</c:v>
                </c:pt>
                <c:pt idx="2">
                  <c:v>3.0</c:v>
                </c:pt>
                <c:pt idx="4">
                  <c:v>5.0</c:v>
                </c:pt>
                <c:pt idx="5">
                  <c:v>0.0</c:v>
                </c:pt>
                <c:pt idx="6">
                  <c:v>0.0</c:v>
                </c:pt>
              </c:numCache>
            </c:numRef>
          </c:val>
        </c:ser>
        <c:ser>
          <c:idx val="4"/>
          <c:order val="4"/>
          <c:tx>
            <c:strRef>
              <c:f>Sheet1!$D$25</c:f>
              <c:strCache>
                <c:ptCount val="1"/>
                <c:pt idx="0">
                  <c:v>gRPC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Sheet1!$E$25:$K$25</c:f>
              <c:numCache>
                <c:formatCode>General</c:formatCode>
                <c:ptCount val="7"/>
                <c:pt idx="0">
                  <c:v>2.0</c:v>
                </c:pt>
                <c:pt idx="1">
                  <c:v>0.0</c:v>
                </c:pt>
                <c:pt idx="2">
                  <c:v>0.0</c:v>
                </c:pt>
                <c:pt idx="4">
                  <c:v>6.0</c:v>
                </c:pt>
                <c:pt idx="5">
                  <c:v>2.0</c:v>
                </c:pt>
                <c:pt idx="6">
                  <c:v>1.0</c:v>
                </c:pt>
              </c:numCache>
            </c:numRef>
          </c:val>
        </c:ser>
        <c:ser>
          <c:idx val="5"/>
          <c:order val="5"/>
          <c:tx>
            <c:strRef>
              <c:f>Sheet1!$D$26</c:f>
              <c:strCache>
                <c:ptCount val="1"/>
                <c:pt idx="0">
                  <c:v>BoltDB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Sheet1!$E$26:$K$26</c:f>
              <c:numCache>
                <c:formatCode>General</c:formatCode>
                <c:ptCount val="7"/>
                <c:pt idx="0">
                  <c:v>2.0</c:v>
                </c:pt>
                <c:pt idx="1">
                  <c:v>0.0</c:v>
                </c:pt>
                <c:pt idx="2">
                  <c:v>0.0</c:v>
                </c:pt>
                <c:pt idx="4">
                  <c:v>0.0</c:v>
                </c:pt>
                <c:pt idx="5">
                  <c:v>1.0</c:v>
                </c:pt>
                <c:pt idx="6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46398416"/>
        <c:axId val="-2046396640"/>
      </c:barChart>
      <c:catAx>
        <c:axId val="-204639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6396640"/>
        <c:crosses val="autoZero"/>
        <c:auto val="1"/>
        <c:lblAlgn val="ctr"/>
        <c:lblOffset val="100"/>
        <c:noMultiLvlLbl val="0"/>
      </c:catAx>
      <c:valAx>
        <c:axId val="-2046396640"/>
        <c:scaling>
          <c:orientation val="minMax"/>
          <c:max val="30.0"/>
        </c:scaling>
        <c:delete val="0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6398416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Sheet1!$D$21</c:f>
              <c:strCache>
                <c:ptCount val="1"/>
                <c:pt idx="0">
                  <c:v>Docker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Sheet1!$E$21:$K$21</c:f>
              <c:numCache>
                <c:formatCode>General</c:formatCode>
                <c:ptCount val="7"/>
                <c:pt idx="0">
                  <c:v>9.0</c:v>
                </c:pt>
                <c:pt idx="1">
                  <c:v>3.0</c:v>
                </c:pt>
                <c:pt idx="2">
                  <c:v>0.0</c:v>
                </c:pt>
                <c:pt idx="4">
                  <c:v>5.0</c:v>
                </c:pt>
                <c:pt idx="5">
                  <c:v>2.0</c:v>
                </c:pt>
                <c:pt idx="6">
                  <c:v>2.0</c:v>
                </c:pt>
              </c:numCache>
            </c:numRef>
          </c:val>
        </c:ser>
        <c:ser>
          <c:idx val="1"/>
          <c:order val="1"/>
          <c:tx>
            <c:strRef>
              <c:f>Sheet1!$D$22</c:f>
              <c:strCache>
                <c:ptCount val="1"/>
                <c:pt idx="0">
                  <c:v>Kubernetes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Sheet1!$E$22:$K$22</c:f>
              <c:numCache>
                <c:formatCode>General</c:formatCode>
                <c:ptCount val="7"/>
                <c:pt idx="0">
                  <c:v>6.0</c:v>
                </c:pt>
                <c:pt idx="1">
                  <c:v>0.0</c:v>
                </c:pt>
                <c:pt idx="2">
                  <c:v>2.0</c:v>
                </c:pt>
                <c:pt idx="4">
                  <c:v>3.0</c:v>
                </c:pt>
                <c:pt idx="5">
                  <c:v>6.0</c:v>
                </c:pt>
                <c:pt idx="6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Sheet1!$D$23</c:f>
              <c:strCache>
                <c:ptCount val="1"/>
                <c:pt idx="0">
                  <c:v>etcd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Sheet1!$E$23:$K$23</c:f>
              <c:numCache>
                <c:formatCode>General</c:formatCode>
                <c:ptCount val="7"/>
                <c:pt idx="0">
                  <c:v>5.0</c:v>
                </c:pt>
                <c:pt idx="1">
                  <c:v>0.0</c:v>
                </c:pt>
                <c:pt idx="2">
                  <c:v>0.0</c:v>
                </c:pt>
                <c:pt idx="4">
                  <c:v>10.0</c:v>
                </c:pt>
                <c:pt idx="5">
                  <c:v>5.0</c:v>
                </c:pt>
                <c:pt idx="6">
                  <c:v>1.0</c:v>
                </c:pt>
              </c:numCache>
            </c:numRef>
          </c:val>
        </c:ser>
        <c:ser>
          <c:idx val="3"/>
          <c:order val="3"/>
          <c:tx>
            <c:strRef>
              <c:f>Sheet1!$D$24</c:f>
              <c:strCache>
                <c:ptCount val="1"/>
                <c:pt idx="0">
                  <c:v>CockroachDB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Sheet1!$E$24:$K$24</c:f>
              <c:numCache>
                <c:formatCode>General</c:formatCode>
                <c:ptCount val="7"/>
                <c:pt idx="0">
                  <c:v>4.0</c:v>
                </c:pt>
                <c:pt idx="1">
                  <c:v>0.0</c:v>
                </c:pt>
                <c:pt idx="2">
                  <c:v>3.0</c:v>
                </c:pt>
                <c:pt idx="4">
                  <c:v>5.0</c:v>
                </c:pt>
                <c:pt idx="5">
                  <c:v>0.0</c:v>
                </c:pt>
                <c:pt idx="6">
                  <c:v>0.0</c:v>
                </c:pt>
              </c:numCache>
            </c:numRef>
          </c:val>
        </c:ser>
        <c:ser>
          <c:idx val="4"/>
          <c:order val="4"/>
          <c:tx>
            <c:strRef>
              <c:f>Sheet1!$D$25</c:f>
              <c:strCache>
                <c:ptCount val="1"/>
                <c:pt idx="0">
                  <c:v>gRPC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Sheet1!$E$25:$K$25</c:f>
              <c:numCache>
                <c:formatCode>General</c:formatCode>
                <c:ptCount val="7"/>
                <c:pt idx="0">
                  <c:v>2.0</c:v>
                </c:pt>
                <c:pt idx="1">
                  <c:v>0.0</c:v>
                </c:pt>
                <c:pt idx="2">
                  <c:v>0.0</c:v>
                </c:pt>
                <c:pt idx="4">
                  <c:v>6.0</c:v>
                </c:pt>
                <c:pt idx="5">
                  <c:v>2.0</c:v>
                </c:pt>
                <c:pt idx="6">
                  <c:v>1.0</c:v>
                </c:pt>
              </c:numCache>
            </c:numRef>
          </c:val>
        </c:ser>
        <c:ser>
          <c:idx val="5"/>
          <c:order val="5"/>
          <c:tx>
            <c:strRef>
              <c:f>Sheet1!$D$26</c:f>
              <c:strCache>
                <c:ptCount val="1"/>
                <c:pt idx="0">
                  <c:v>BoltDB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Sheet1!$E$26:$K$26</c:f>
              <c:numCache>
                <c:formatCode>General</c:formatCode>
                <c:ptCount val="7"/>
                <c:pt idx="0">
                  <c:v>2.0</c:v>
                </c:pt>
                <c:pt idx="1">
                  <c:v>0.0</c:v>
                </c:pt>
                <c:pt idx="2">
                  <c:v>0.0</c:v>
                </c:pt>
                <c:pt idx="4">
                  <c:v>0.0</c:v>
                </c:pt>
                <c:pt idx="5">
                  <c:v>1.0</c:v>
                </c:pt>
                <c:pt idx="6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46302224"/>
        <c:axId val="-2046300448"/>
      </c:barChart>
      <c:catAx>
        <c:axId val="-204630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6300448"/>
        <c:crosses val="autoZero"/>
        <c:auto val="1"/>
        <c:lblAlgn val="ctr"/>
        <c:lblOffset val="100"/>
        <c:noMultiLvlLbl val="0"/>
      </c:catAx>
      <c:valAx>
        <c:axId val="-2046300448"/>
        <c:scaling>
          <c:orientation val="minMax"/>
          <c:max val="30.0"/>
        </c:scaling>
        <c:delete val="0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6302224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Sheet1!$D$21</c:f>
              <c:strCache>
                <c:ptCount val="1"/>
                <c:pt idx="0">
                  <c:v>Docker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Sheet1!$E$21:$K$21</c:f>
              <c:numCache>
                <c:formatCode>General</c:formatCode>
                <c:ptCount val="7"/>
                <c:pt idx="0">
                  <c:v>9.0</c:v>
                </c:pt>
                <c:pt idx="1">
                  <c:v>3.0</c:v>
                </c:pt>
                <c:pt idx="2">
                  <c:v>0.0</c:v>
                </c:pt>
                <c:pt idx="4">
                  <c:v>5.0</c:v>
                </c:pt>
                <c:pt idx="5">
                  <c:v>2.0</c:v>
                </c:pt>
                <c:pt idx="6">
                  <c:v>2.0</c:v>
                </c:pt>
              </c:numCache>
            </c:numRef>
          </c:val>
        </c:ser>
        <c:ser>
          <c:idx val="1"/>
          <c:order val="1"/>
          <c:tx>
            <c:strRef>
              <c:f>Sheet1!$D$22</c:f>
              <c:strCache>
                <c:ptCount val="1"/>
                <c:pt idx="0">
                  <c:v>Kubernetes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Sheet1!$E$22:$K$22</c:f>
              <c:numCache>
                <c:formatCode>General</c:formatCode>
                <c:ptCount val="7"/>
                <c:pt idx="0">
                  <c:v>6.0</c:v>
                </c:pt>
                <c:pt idx="1">
                  <c:v>0.0</c:v>
                </c:pt>
                <c:pt idx="2">
                  <c:v>2.0</c:v>
                </c:pt>
                <c:pt idx="4">
                  <c:v>3.0</c:v>
                </c:pt>
                <c:pt idx="5">
                  <c:v>6.0</c:v>
                </c:pt>
                <c:pt idx="6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Sheet1!$D$23</c:f>
              <c:strCache>
                <c:ptCount val="1"/>
                <c:pt idx="0">
                  <c:v>etcd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Sheet1!$E$23:$K$23</c:f>
              <c:numCache>
                <c:formatCode>General</c:formatCode>
                <c:ptCount val="7"/>
                <c:pt idx="0">
                  <c:v>5.0</c:v>
                </c:pt>
                <c:pt idx="1">
                  <c:v>0.0</c:v>
                </c:pt>
                <c:pt idx="2">
                  <c:v>0.0</c:v>
                </c:pt>
                <c:pt idx="4">
                  <c:v>10.0</c:v>
                </c:pt>
                <c:pt idx="5">
                  <c:v>5.0</c:v>
                </c:pt>
                <c:pt idx="6">
                  <c:v>1.0</c:v>
                </c:pt>
              </c:numCache>
            </c:numRef>
          </c:val>
        </c:ser>
        <c:ser>
          <c:idx val="3"/>
          <c:order val="3"/>
          <c:tx>
            <c:strRef>
              <c:f>Sheet1!$D$24</c:f>
              <c:strCache>
                <c:ptCount val="1"/>
                <c:pt idx="0">
                  <c:v>CockroachDB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Sheet1!$E$24:$K$24</c:f>
              <c:numCache>
                <c:formatCode>General</c:formatCode>
                <c:ptCount val="7"/>
                <c:pt idx="0">
                  <c:v>4.0</c:v>
                </c:pt>
                <c:pt idx="1">
                  <c:v>0.0</c:v>
                </c:pt>
                <c:pt idx="2">
                  <c:v>3.0</c:v>
                </c:pt>
                <c:pt idx="4">
                  <c:v>5.0</c:v>
                </c:pt>
                <c:pt idx="5">
                  <c:v>0.0</c:v>
                </c:pt>
                <c:pt idx="6">
                  <c:v>0.0</c:v>
                </c:pt>
              </c:numCache>
            </c:numRef>
          </c:val>
        </c:ser>
        <c:ser>
          <c:idx val="4"/>
          <c:order val="4"/>
          <c:tx>
            <c:strRef>
              <c:f>Sheet1!$D$25</c:f>
              <c:strCache>
                <c:ptCount val="1"/>
                <c:pt idx="0">
                  <c:v>gRPC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Sheet1!$E$25:$K$25</c:f>
              <c:numCache>
                <c:formatCode>General</c:formatCode>
                <c:ptCount val="7"/>
                <c:pt idx="0">
                  <c:v>2.0</c:v>
                </c:pt>
                <c:pt idx="1">
                  <c:v>0.0</c:v>
                </c:pt>
                <c:pt idx="2">
                  <c:v>0.0</c:v>
                </c:pt>
                <c:pt idx="4">
                  <c:v>6.0</c:v>
                </c:pt>
                <c:pt idx="5">
                  <c:v>2.0</c:v>
                </c:pt>
                <c:pt idx="6">
                  <c:v>1.0</c:v>
                </c:pt>
              </c:numCache>
            </c:numRef>
          </c:val>
        </c:ser>
        <c:ser>
          <c:idx val="5"/>
          <c:order val="5"/>
          <c:tx>
            <c:strRef>
              <c:f>Sheet1!$D$26</c:f>
              <c:strCache>
                <c:ptCount val="1"/>
                <c:pt idx="0">
                  <c:v>BoltDB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Sheet1!$E$26:$K$26</c:f>
              <c:numCache>
                <c:formatCode>General</c:formatCode>
                <c:ptCount val="7"/>
                <c:pt idx="0">
                  <c:v>2.0</c:v>
                </c:pt>
                <c:pt idx="1">
                  <c:v>0.0</c:v>
                </c:pt>
                <c:pt idx="2">
                  <c:v>0.0</c:v>
                </c:pt>
                <c:pt idx="4">
                  <c:v>0.0</c:v>
                </c:pt>
                <c:pt idx="5">
                  <c:v>1.0</c:v>
                </c:pt>
                <c:pt idx="6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963020192"/>
        <c:axId val="-1963018416"/>
      </c:barChart>
      <c:catAx>
        <c:axId val="-196302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63018416"/>
        <c:crosses val="autoZero"/>
        <c:auto val="1"/>
        <c:lblAlgn val="ctr"/>
        <c:lblOffset val="100"/>
        <c:noMultiLvlLbl val="0"/>
      </c:catAx>
      <c:valAx>
        <c:axId val="-1963018416"/>
        <c:scaling>
          <c:orientation val="minMax"/>
          <c:max val="30.0"/>
        </c:scaling>
        <c:delete val="0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63020192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Sheet1!$D$21</c:f>
              <c:strCache>
                <c:ptCount val="1"/>
                <c:pt idx="0">
                  <c:v>Docker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Sheet1!$E$21:$K$21</c:f>
              <c:numCache>
                <c:formatCode>General</c:formatCode>
                <c:ptCount val="7"/>
                <c:pt idx="0">
                  <c:v>9.0</c:v>
                </c:pt>
                <c:pt idx="1">
                  <c:v>3.0</c:v>
                </c:pt>
                <c:pt idx="2">
                  <c:v>0.0</c:v>
                </c:pt>
                <c:pt idx="4">
                  <c:v>5.0</c:v>
                </c:pt>
                <c:pt idx="5">
                  <c:v>2.0</c:v>
                </c:pt>
                <c:pt idx="6">
                  <c:v>2.0</c:v>
                </c:pt>
              </c:numCache>
            </c:numRef>
          </c:val>
        </c:ser>
        <c:ser>
          <c:idx val="1"/>
          <c:order val="1"/>
          <c:tx>
            <c:strRef>
              <c:f>Sheet1!$D$22</c:f>
              <c:strCache>
                <c:ptCount val="1"/>
                <c:pt idx="0">
                  <c:v>Kubernetes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Sheet1!$E$22:$K$22</c:f>
              <c:numCache>
                <c:formatCode>General</c:formatCode>
                <c:ptCount val="7"/>
                <c:pt idx="0">
                  <c:v>6.0</c:v>
                </c:pt>
                <c:pt idx="1">
                  <c:v>0.0</c:v>
                </c:pt>
                <c:pt idx="2">
                  <c:v>2.0</c:v>
                </c:pt>
                <c:pt idx="4">
                  <c:v>3.0</c:v>
                </c:pt>
                <c:pt idx="5">
                  <c:v>6.0</c:v>
                </c:pt>
                <c:pt idx="6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Sheet1!$D$23</c:f>
              <c:strCache>
                <c:ptCount val="1"/>
                <c:pt idx="0">
                  <c:v>etcd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Sheet1!$E$23:$K$23</c:f>
              <c:numCache>
                <c:formatCode>General</c:formatCode>
                <c:ptCount val="7"/>
                <c:pt idx="0">
                  <c:v>5.0</c:v>
                </c:pt>
                <c:pt idx="1">
                  <c:v>0.0</c:v>
                </c:pt>
                <c:pt idx="2">
                  <c:v>0.0</c:v>
                </c:pt>
                <c:pt idx="4">
                  <c:v>10.0</c:v>
                </c:pt>
                <c:pt idx="5">
                  <c:v>5.0</c:v>
                </c:pt>
                <c:pt idx="6">
                  <c:v>1.0</c:v>
                </c:pt>
              </c:numCache>
            </c:numRef>
          </c:val>
        </c:ser>
        <c:ser>
          <c:idx val="3"/>
          <c:order val="3"/>
          <c:tx>
            <c:strRef>
              <c:f>Sheet1!$D$24</c:f>
              <c:strCache>
                <c:ptCount val="1"/>
                <c:pt idx="0">
                  <c:v>CockroachDB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Sheet1!$E$24:$K$24</c:f>
              <c:numCache>
                <c:formatCode>General</c:formatCode>
                <c:ptCount val="7"/>
                <c:pt idx="0">
                  <c:v>4.0</c:v>
                </c:pt>
                <c:pt idx="1">
                  <c:v>0.0</c:v>
                </c:pt>
                <c:pt idx="2">
                  <c:v>3.0</c:v>
                </c:pt>
                <c:pt idx="4">
                  <c:v>5.0</c:v>
                </c:pt>
                <c:pt idx="5">
                  <c:v>0.0</c:v>
                </c:pt>
                <c:pt idx="6">
                  <c:v>0.0</c:v>
                </c:pt>
              </c:numCache>
            </c:numRef>
          </c:val>
        </c:ser>
        <c:ser>
          <c:idx val="4"/>
          <c:order val="4"/>
          <c:tx>
            <c:strRef>
              <c:f>Sheet1!$D$25</c:f>
              <c:strCache>
                <c:ptCount val="1"/>
                <c:pt idx="0">
                  <c:v>gRPC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Sheet1!$E$25:$K$25</c:f>
              <c:numCache>
                <c:formatCode>General</c:formatCode>
                <c:ptCount val="7"/>
                <c:pt idx="0">
                  <c:v>2.0</c:v>
                </c:pt>
                <c:pt idx="1">
                  <c:v>0.0</c:v>
                </c:pt>
                <c:pt idx="2">
                  <c:v>0.0</c:v>
                </c:pt>
                <c:pt idx="4">
                  <c:v>6.0</c:v>
                </c:pt>
                <c:pt idx="5">
                  <c:v>2.0</c:v>
                </c:pt>
                <c:pt idx="6">
                  <c:v>1.0</c:v>
                </c:pt>
              </c:numCache>
            </c:numRef>
          </c:val>
        </c:ser>
        <c:ser>
          <c:idx val="5"/>
          <c:order val="5"/>
          <c:tx>
            <c:strRef>
              <c:f>Sheet1!$D$26</c:f>
              <c:strCache>
                <c:ptCount val="1"/>
                <c:pt idx="0">
                  <c:v>BoltDB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Sheet1!$E$26:$K$26</c:f>
              <c:numCache>
                <c:formatCode>General</c:formatCode>
                <c:ptCount val="7"/>
                <c:pt idx="0">
                  <c:v>2.0</c:v>
                </c:pt>
                <c:pt idx="1">
                  <c:v>0.0</c:v>
                </c:pt>
                <c:pt idx="2">
                  <c:v>0.0</c:v>
                </c:pt>
                <c:pt idx="4">
                  <c:v>0.0</c:v>
                </c:pt>
                <c:pt idx="5">
                  <c:v>1.0</c:v>
                </c:pt>
                <c:pt idx="6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46234608"/>
        <c:axId val="-2046231888"/>
      </c:barChart>
      <c:catAx>
        <c:axId val="-204623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6231888"/>
        <c:crosses val="autoZero"/>
        <c:auto val="1"/>
        <c:lblAlgn val="ctr"/>
        <c:lblOffset val="100"/>
        <c:noMultiLvlLbl val="0"/>
      </c:catAx>
      <c:valAx>
        <c:axId val="-2046231888"/>
        <c:scaling>
          <c:orientation val="minMax"/>
          <c:max val="30.0"/>
        </c:scaling>
        <c:delete val="0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6234608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Sheet1!$D$21</c:f>
              <c:strCache>
                <c:ptCount val="1"/>
                <c:pt idx="0">
                  <c:v>Docker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Sheet1!$E$21:$K$21</c:f>
              <c:numCache>
                <c:formatCode>General</c:formatCode>
                <c:ptCount val="7"/>
                <c:pt idx="0">
                  <c:v>9.0</c:v>
                </c:pt>
                <c:pt idx="1">
                  <c:v>3.0</c:v>
                </c:pt>
                <c:pt idx="2">
                  <c:v>0.0</c:v>
                </c:pt>
                <c:pt idx="4">
                  <c:v>5.0</c:v>
                </c:pt>
                <c:pt idx="5">
                  <c:v>2.0</c:v>
                </c:pt>
                <c:pt idx="6">
                  <c:v>2.0</c:v>
                </c:pt>
              </c:numCache>
            </c:numRef>
          </c:val>
        </c:ser>
        <c:ser>
          <c:idx val="1"/>
          <c:order val="1"/>
          <c:tx>
            <c:strRef>
              <c:f>Sheet1!$D$22</c:f>
              <c:strCache>
                <c:ptCount val="1"/>
                <c:pt idx="0">
                  <c:v>Kubernetes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Sheet1!$E$22:$K$22</c:f>
              <c:numCache>
                <c:formatCode>General</c:formatCode>
                <c:ptCount val="7"/>
                <c:pt idx="0">
                  <c:v>6.0</c:v>
                </c:pt>
                <c:pt idx="1">
                  <c:v>0.0</c:v>
                </c:pt>
                <c:pt idx="2">
                  <c:v>2.0</c:v>
                </c:pt>
                <c:pt idx="4">
                  <c:v>3.0</c:v>
                </c:pt>
                <c:pt idx="5">
                  <c:v>6.0</c:v>
                </c:pt>
                <c:pt idx="6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Sheet1!$D$23</c:f>
              <c:strCache>
                <c:ptCount val="1"/>
                <c:pt idx="0">
                  <c:v>etcd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Sheet1!$E$23:$K$23</c:f>
              <c:numCache>
                <c:formatCode>General</c:formatCode>
                <c:ptCount val="7"/>
                <c:pt idx="0">
                  <c:v>5.0</c:v>
                </c:pt>
                <c:pt idx="1">
                  <c:v>0.0</c:v>
                </c:pt>
                <c:pt idx="2">
                  <c:v>0.0</c:v>
                </c:pt>
                <c:pt idx="4">
                  <c:v>10.0</c:v>
                </c:pt>
                <c:pt idx="5">
                  <c:v>5.0</c:v>
                </c:pt>
                <c:pt idx="6">
                  <c:v>1.0</c:v>
                </c:pt>
              </c:numCache>
            </c:numRef>
          </c:val>
        </c:ser>
        <c:ser>
          <c:idx val="3"/>
          <c:order val="3"/>
          <c:tx>
            <c:strRef>
              <c:f>Sheet1!$D$24</c:f>
              <c:strCache>
                <c:ptCount val="1"/>
                <c:pt idx="0">
                  <c:v>CockroachDB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Sheet1!$E$24:$K$24</c:f>
              <c:numCache>
                <c:formatCode>General</c:formatCode>
                <c:ptCount val="7"/>
                <c:pt idx="0">
                  <c:v>4.0</c:v>
                </c:pt>
                <c:pt idx="1">
                  <c:v>0.0</c:v>
                </c:pt>
                <c:pt idx="2">
                  <c:v>3.0</c:v>
                </c:pt>
                <c:pt idx="4">
                  <c:v>5.0</c:v>
                </c:pt>
                <c:pt idx="5">
                  <c:v>0.0</c:v>
                </c:pt>
                <c:pt idx="6">
                  <c:v>0.0</c:v>
                </c:pt>
              </c:numCache>
            </c:numRef>
          </c:val>
        </c:ser>
        <c:ser>
          <c:idx val="4"/>
          <c:order val="4"/>
          <c:tx>
            <c:strRef>
              <c:f>Sheet1!$D$25</c:f>
              <c:strCache>
                <c:ptCount val="1"/>
                <c:pt idx="0">
                  <c:v>gRPC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Sheet1!$E$25:$K$25</c:f>
              <c:numCache>
                <c:formatCode>General</c:formatCode>
                <c:ptCount val="7"/>
                <c:pt idx="0">
                  <c:v>2.0</c:v>
                </c:pt>
                <c:pt idx="1">
                  <c:v>0.0</c:v>
                </c:pt>
                <c:pt idx="2">
                  <c:v>0.0</c:v>
                </c:pt>
                <c:pt idx="4">
                  <c:v>6.0</c:v>
                </c:pt>
                <c:pt idx="5">
                  <c:v>2.0</c:v>
                </c:pt>
                <c:pt idx="6">
                  <c:v>1.0</c:v>
                </c:pt>
              </c:numCache>
            </c:numRef>
          </c:val>
        </c:ser>
        <c:ser>
          <c:idx val="5"/>
          <c:order val="5"/>
          <c:tx>
            <c:strRef>
              <c:f>Sheet1!$D$26</c:f>
              <c:strCache>
                <c:ptCount val="1"/>
                <c:pt idx="0">
                  <c:v>BoltDB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Sheet1!$E$26:$K$26</c:f>
              <c:numCache>
                <c:formatCode>General</c:formatCode>
                <c:ptCount val="7"/>
                <c:pt idx="0">
                  <c:v>2.0</c:v>
                </c:pt>
                <c:pt idx="1">
                  <c:v>0.0</c:v>
                </c:pt>
                <c:pt idx="2">
                  <c:v>0.0</c:v>
                </c:pt>
                <c:pt idx="4">
                  <c:v>0.0</c:v>
                </c:pt>
                <c:pt idx="5">
                  <c:v>1.0</c:v>
                </c:pt>
                <c:pt idx="6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46075056"/>
        <c:axId val="-2046099968"/>
      </c:barChart>
      <c:catAx>
        <c:axId val="-204607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6099968"/>
        <c:crosses val="autoZero"/>
        <c:auto val="1"/>
        <c:lblAlgn val="ctr"/>
        <c:lblOffset val="100"/>
        <c:noMultiLvlLbl val="0"/>
      </c:catAx>
      <c:valAx>
        <c:axId val="-2046099968"/>
        <c:scaling>
          <c:orientation val="minMax"/>
          <c:max val="30.0"/>
        </c:scaling>
        <c:delete val="0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6075056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Sheet1!$D$21</c:f>
              <c:strCache>
                <c:ptCount val="1"/>
                <c:pt idx="0">
                  <c:v>Docker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Sheet1!$E$21:$K$21</c:f>
              <c:numCache>
                <c:formatCode>General</c:formatCode>
                <c:ptCount val="7"/>
                <c:pt idx="0">
                  <c:v>9.0</c:v>
                </c:pt>
                <c:pt idx="1">
                  <c:v>3.0</c:v>
                </c:pt>
                <c:pt idx="2">
                  <c:v>0.0</c:v>
                </c:pt>
                <c:pt idx="4">
                  <c:v>5.0</c:v>
                </c:pt>
                <c:pt idx="5">
                  <c:v>2.0</c:v>
                </c:pt>
                <c:pt idx="6">
                  <c:v>2.0</c:v>
                </c:pt>
              </c:numCache>
            </c:numRef>
          </c:val>
        </c:ser>
        <c:ser>
          <c:idx val="1"/>
          <c:order val="1"/>
          <c:tx>
            <c:strRef>
              <c:f>Sheet1!$D$22</c:f>
              <c:strCache>
                <c:ptCount val="1"/>
                <c:pt idx="0">
                  <c:v>Kubernetes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Sheet1!$E$22:$K$22</c:f>
              <c:numCache>
                <c:formatCode>General</c:formatCode>
                <c:ptCount val="7"/>
                <c:pt idx="0">
                  <c:v>6.0</c:v>
                </c:pt>
                <c:pt idx="1">
                  <c:v>0.0</c:v>
                </c:pt>
                <c:pt idx="2">
                  <c:v>2.0</c:v>
                </c:pt>
                <c:pt idx="4">
                  <c:v>3.0</c:v>
                </c:pt>
                <c:pt idx="5">
                  <c:v>6.0</c:v>
                </c:pt>
                <c:pt idx="6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Sheet1!$D$23</c:f>
              <c:strCache>
                <c:ptCount val="1"/>
                <c:pt idx="0">
                  <c:v>etcd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Sheet1!$E$23:$K$23</c:f>
              <c:numCache>
                <c:formatCode>General</c:formatCode>
                <c:ptCount val="7"/>
                <c:pt idx="0">
                  <c:v>5.0</c:v>
                </c:pt>
                <c:pt idx="1">
                  <c:v>0.0</c:v>
                </c:pt>
                <c:pt idx="2">
                  <c:v>0.0</c:v>
                </c:pt>
                <c:pt idx="4">
                  <c:v>10.0</c:v>
                </c:pt>
                <c:pt idx="5">
                  <c:v>5.0</c:v>
                </c:pt>
                <c:pt idx="6">
                  <c:v>1.0</c:v>
                </c:pt>
              </c:numCache>
            </c:numRef>
          </c:val>
        </c:ser>
        <c:ser>
          <c:idx val="3"/>
          <c:order val="3"/>
          <c:tx>
            <c:strRef>
              <c:f>Sheet1!$D$24</c:f>
              <c:strCache>
                <c:ptCount val="1"/>
                <c:pt idx="0">
                  <c:v>CockroachDB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Sheet1!$E$24:$K$24</c:f>
              <c:numCache>
                <c:formatCode>General</c:formatCode>
                <c:ptCount val="7"/>
                <c:pt idx="0">
                  <c:v>4.0</c:v>
                </c:pt>
                <c:pt idx="1">
                  <c:v>0.0</c:v>
                </c:pt>
                <c:pt idx="2">
                  <c:v>3.0</c:v>
                </c:pt>
                <c:pt idx="4">
                  <c:v>5.0</c:v>
                </c:pt>
                <c:pt idx="5">
                  <c:v>0.0</c:v>
                </c:pt>
                <c:pt idx="6">
                  <c:v>0.0</c:v>
                </c:pt>
              </c:numCache>
            </c:numRef>
          </c:val>
        </c:ser>
        <c:ser>
          <c:idx val="4"/>
          <c:order val="4"/>
          <c:tx>
            <c:strRef>
              <c:f>Sheet1!$D$25</c:f>
              <c:strCache>
                <c:ptCount val="1"/>
                <c:pt idx="0">
                  <c:v>gRPC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Sheet1!$E$25:$K$25</c:f>
              <c:numCache>
                <c:formatCode>General</c:formatCode>
                <c:ptCount val="7"/>
                <c:pt idx="0">
                  <c:v>2.0</c:v>
                </c:pt>
                <c:pt idx="1">
                  <c:v>0.0</c:v>
                </c:pt>
                <c:pt idx="2">
                  <c:v>0.0</c:v>
                </c:pt>
                <c:pt idx="4">
                  <c:v>6.0</c:v>
                </c:pt>
                <c:pt idx="5">
                  <c:v>2.0</c:v>
                </c:pt>
                <c:pt idx="6">
                  <c:v>1.0</c:v>
                </c:pt>
              </c:numCache>
            </c:numRef>
          </c:val>
        </c:ser>
        <c:ser>
          <c:idx val="5"/>
          <c:order val="5"/>
          <c:tx>
            <c:strRef>
              <c:f>Sheet1!$D$26</c:f>
              <c:strCache>
                <c:ptCount val="1"/>
                <c:pt idx="0">
                  <c:v>BoltDB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Sheet1!$E$20:$K$20</c:f>
              <c:strCache>
                <c:ptCount val="7"/>
                <c:pt idx="0">
                  <c:v>Mutex</c:v>
                </c:pt>
                <c:pt idx="1">
                  <c:v>Wait</c:v>
                </c:pt>
                <c:pt idx="2">
                  <c:v>RWMutex</c:v>
                </c:pt>
                <c:pt idx="4">
                  <c:v>Chan</c:v>
                </c:pt>
                <c:pt idx="5">
                  <c:v>Chan w/</c:v>
                </c:pt>
                <c:pt idx="6">
                  <c:v>Lib</c:v>
                </c:pt>
              </c:strCache>
            </c:strRef>
          </c:cat>
          <c:val>
            <c:numRef>
              <c:f>Sheet1!$E$26:$K$26</c:f>
              <c:numCache>
                <c:formatCode>General</c:formatCode>
                <c:ptCount val="7"/>
                <c:pt idx="0">
                  <c:v>2.0</c:v>
                </c:pt>
                <c:pt idx="1">
                  <c:v>0.0</c:v>
                </c:pt>
                <c:pt idx="2">
                  <c:v>0.0</c:v>
                </c:pt>
                <c:pt idx="4">
                  <c:v>0.0</c:v>
                </c:pt>
                <c:pt idx="5">
                  <c:v>1.0</c:v>
                </c:pt>
                <c:pt idx="6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45988448"/>
        <c:axId val="-2046048400"/>
      </c:barChart>
      <c:catAx>
        <c:axId val="-204598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6048400"/>
        <c:crosses val="autoZero"/>
        <c:auto val="1"/>
        <c:lblAlgn val="ctr"/>
        <c:lblOffset val="100"/>
        <c:noMultiLvlLbl val="0"/>
      </c:catAx>
      <c:valAx>
        <c:axId val="-2046048400"/>
        <c:scaling>
          <c:orientation val="minMax"/>
          <c:max val="30.0"/>
        </c:scaling>
        <c:delete val="0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5988448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Sheet1!$D$60</c:f>
              <c:strCache>
                <c:ptCount val="1"/>
                <c:pt idx="0">
                  <c:v>Docker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Sheet1!$E$59:$K$59</c:f>
              <c:strCache>
                <c:ptCount val="7"/>
                <c:pt idx="0">
                  <c:v>traditional</c:v>
                </c:pt>
                <c:pt idx="1">
                  <c:v>anon.</c:v>
                </c:pt>
                <c:pt idx="2">
                  <c:v>waitgroup</c:v>
                </c:pt>
                <c:pt idx="3">
                  <c:v>lib</c:v>
                </c:pt>
                <c:pt idx="5">
                  <c:v>chan</c:v>
                </c:pt>
                <c:pt idx="6">
                  <c:v>misc</c:v>
                </c:pt>
              </c:strCache>
            </c:strRef>
          </c:cat>
          <c:val>
            <c:numRef>
              <c:f>Sheet1!$E$60:$K$60</c:f>
              <c:numCache>
                <c:formatCode>General</c:formatCode>
                <c:ptCount val="7"/>
                <c:pt idx="0">
                  <c:v>9.0</c:v>
                </c:pt>
                <c:pt idx="1">
                  <c:v>6.0</c:v>
                </c:pt>
                <c:pt idx="2">
                  <c:v>0.0</c:v>
                </c:pt>
                <c:pt idx="3">
                  <c:v>1.0</c:v>
                </c:pt>
                <c:pt idx="5">
                  <c:v>6.0</c:v>
                </c:pt>
                <c:pt idx="6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Sheet1!$D$61</c:f>
              <c:strCache>
                <c:ptCount val="1"/>
                <c:pt idx="0">
                  <c:v>Kubernetes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Sheet1!$E$59:$K$59</c:f>
              <c:strCache>
                <c:ptCount val="7"/>
                <c:pt idx="0">
                  <c:v>traditional</c:v>
                </c:pt>
                <c:pt idx="1">
                  <c:v>anon.</c:v>
                </c:pt>
                <c:pt idx="2">
                  <c:v>waitgroup</c:v>
                </c:pt>
                <c:pt idx="3">
                  <c:v>lib</c:v>
                </c:pt>
                <c:pt idx="5">
                  <c:v>chan</c:v>
                </c:pt>
                <c:pt idx="6">
                  <c:v>misc</c:v>
                </c:pt>
              </c:strCache>
            </c:strRef>
          </c:cat>
          <c:val>
            <c:numRef>
              <c:f>Sheet1!$E$61:$K$61</c:f>
              <c:numCache>
                <c:formatCode>General</c:formatCode>
                <c:ptCount val="7"/>
                <c:pt idx="0">
                  <c:v>8.0</c:v>
                </c:pt>
                <c:pt idx="1">
                  <c:v>3.0</c:v>
                </c:pt>
                <c:pt idx="2">
                  <c:v>1.0</c:v>
                </c:pt>
                <c:pt idx="3">
                  <c:v>0.0</c:v>
                </c:pt>
                <c:pt idx="5">
                  <c:v>5.0</c:v>
                </c:pt>
                <c:pt idx="6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Sheet1!$D$62</c:f>
              <c:strCache>
                <c:ptCount val="1"/>
                <c:pt idx="0">
                  <c:v>etcd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Sheet1!$E$59:$K$59</c:f>
              <c:strCache>
                <c:ptCount val="7"/>
                <c:pt idx="0">
                  <c:v>traditional</c:v>
                </c:pt>
                <c:pt idx="1">
                  <c:v>anon.</c:v>
                </c:pt>
                <c:pt idx="2">
                  <c:v>waitgroup</c:v>
                </c:pt>
                <c:pt idx="3">
                  <c:v>lib</c:v>
                </c:pt>
                <c:pt idx="5">
                  <c:v>chan</c:v>
                </c:pt>
                <c:pt idx="6">
                  <c:v>misc</c:v>
                </c:pt>
              </c:strCache>
            </c:strRef>
          </c:cat>
          <c:val>
            <c:numRef>
              <c:f>Sheet1!$E$62:$K$62</c:f>
              <c:numCache>
                <c:formatCode>General</c:formatCode>
                <c:ptCount val="7"/>
                <c:pt idx="0">
                  <c:v>9.0</c:v>
                </c:pt>
                <c:pt idx="1">
                  <c:v>0.0</c:v>
                </c:pt>
                <c:pt idx="2">
                  <c:v>2.0</c:v>
                </c:pt>
                <c:pt idx="3">
                  <c:v>2.0</c:v>
                </c:pt>
                <c:pt idx="5">
                  <c:v>3.0</c:v>
                </c:pt>
                <c:pt idx="6">
                  <c:v>0.0</c:v>
                </c:pt>
              </c:numCache>
            </c:numRef>
          </c:val>
        </c:ser>
        <c:ser>
          <c:idx val="3"/>
          <c:order val="3"/>
          <c:tx>
            <c:strRef>
              <c:f>Sheet1!$D$63</c:f>
              <c:strCache>
                <c:ptCount val="1"/>
                <c:pt idx="0">
                  <c:v>CockroachDB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Sheet1!$E$59:$K$59</c:f>
              <c:strCache>
                <c:ptCount val="7"/>
                <c:pt idx="0">
                  <c:v>traditional</c:v>
                </c:pt>
                <c:pt idx="1">
                  <c:v>anon.</c:v>
                </c:pt>
                <c:pt idx="2">
                  <c:v>waitgroup</c:v>
                </c:pt>
                <c:pt idx="3">
                  <c:v>lib</c:v>
                </c:pt>
                <c:pt idx="5">
                  <c:v>chan</c:v>
                </c:pt>
                <c:pt idx="6">
                  <c:v>misc</c:v>
                </c:pt>
              </c:strCache>
            </c:strRef>
          </c:cat>
          <c:val>
            <c:numRef>
              <c:f>Sheet1!$E$63:$K$63</c:f>
              <c:numCache>
                <c:formatCode>General</c:formatCode>
                <c:ptCount val="7"/>
                <c:pt idx="0">
                  <c:v>10.0</c:v>
                </c:pt>
                <c:pt idx="1">
                  <c:v>1.0</c:v>
                </c:pt>
                <c:pt idx="2">
                  <c:v>3.0</c:v>
                </c:pt>
                <c:pt idx="3">
                  <c:v>2.0</c:v>
                </c:pt>
                <c:pt idx="5">
                  <c:v>0.0</c:v>
                </c:pt>
                <c:pt idx="6">
                  <c:v>0.0</c:v>
                </c:pt>
              </c:numCache>
            </c:numRef>
          </c:val>
        </c:ser>
        <c:ser>
          <c:idx val="4"/>
          <c:order val="4"/>
          <c:tx>
            <c:strRef>
              <c:f>Sheet1!$D$64</c:f>
              <c:strCache>
                <c:ptCount val="1"/>
                <c:pt idx="0">
                  <c:v>gRPC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Sheet1!$E$59:$K$59</c:f>
              <c:strCache>
                <c:ptCount val="7"/>
                <c:pt idx="0">
                  <c:v>traditional</c:v>
                </c:pt>
                <c:pt idx="1">
                  <c:v>anon.</c:v>
                </c:pt>
                <c:pt idx="2">
                  <c:v>waitgroup</c:v>
                </c:pt>
                <c:pt idx="3">
                  <c:v>lib</c:v>
                </c:pt>
                <c:pt idx="5">
                  <c:v>chan</c:v>
                </c:pt>
                <c:pt idx="6">
                  <c:v>misc</c:v>
                </c:pt>
              </c:strCache>
            </c:strRef>
          </c:cat>
          <c:val>
            <c:numRef>
              <c:f>Sheet1!$E$64:$K$64</c:f>
              <c:numCache>
                <c:formatCode>General</c:formatCode>
                <c:ptCount val="7"/>
                <c:pt idx="0">
                  <c:v>8.0</c:v>
                </c:pt>
                <c:pt idx="1">
                  <c:v>1.0</c:v>
                </c:pt>
                <c:pt idx="2">
                  <c:v>0.0</c:v>
                </c:pt>
                <c:pt idx="3">
                  <c:v>1.0</c:v>
                </c:pt>
                <c:pt idx="5">
                  <c:v>2.0</c:v>
                </c:pt>
                <c:pt idx="6">
                  <c:v>0.0</c:v>
                </c:pt>
              </c:numCache>
            </c:numRef>
          </c:val>
        </c:ser>
        <c:ser>
          <c:idx val="5"/>
          <c:order val="5"/>
          <c:tx>
            <c:strRef>
              <c:f>Sheet1!$D$65</c:f>
              <c:strCache>
                <c:ptCount val="1"/>
                <c:pt idx="0">
                  <c:v>BoltDB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Sheet1!$E$59:$K$59</c:f>
              <c:strCache>
                <c:ptCount val="7"/>
                <c:pt idx="0">
                  <c:v>traditional</c:v>
                </c:pt>
                <c:pt idx="1">
                  <c:v>anon.</c:v>
                </c:pt>
                <c:pt idx="2">
                  <c:v>waitgroup</c:v>
                </c:pt>
                <c:pt idx="3">
                  <c:v>lib</c:v>
                </c:pt>
                <c:pt idx="5">
                  <c:v>chan</c:v>
                </c:pt>
                <c:pt idx="6">
                  <c:v>misc</c:v>
                </c:pt>
              </c:strCache>
            </c:strRef>
          </c:cat>
          <c:val>
            <c:numRef>
              <c:f>Sheet1!$E$65:$K$65</c:f>
              <c:numCache>
                <c:formatCode>General</c:formatCode>
                <c:ptCount val="7"/>
                <c:pt idx="0">
                  <c:v>2.0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5">
                  <c:v>0.0</c:v>
                </c:pt>
                <c:pt idx="6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46634800"/>
        <c:axId val="-2123496528"/>
      </c:barChart>
      <c:catAx>
        <c:axId val="-204663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3496528"/>
        <c:crosses val="autoZero"/>
        <c:auto val="1"/>
        <c:lblAlgn val="ctr"/>
        <c:lblOffset val="100"/>
        <c:noMultiLvlLbl val="0"/>
      </c:catAx>
      <c:valAx>
        <c:axId val="-2123496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6634800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Sheet1!$D$60</c:f>
              <c:strCache>
                <c:ptCount val="1"/>
                <c:pt idx="0">
                  <c:v>Docker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Sheet1!$E$59:$K$59</c:f>
              <c:strCache>
                <c:ptCount val="7"/>
                <c:pt idx="0">
                  <c:v>traditional</c:v>
                </c:pt>
                <c:pt idx="1">
                  <c:v>anon.</c:v>
                </c:pt>
                <c:pt idx="2">
                  <c:v>waitgroup</c:v>
                </c:pt>
                <c:pt idx="3">
                  <c:v>lib</c:v>
                </c:pt>
                <c:pt idx="5">
                  <c:v>chan</c:v>
                </c:pt>
                <c:pt idx="6">
                  <c:v>misc</c:v>
                </c:pt>
              </c:strCache>
            </c:strRef>
          </c:cat>
          <c:val>
            <c:numRef>
              <c:f>Sheet1!$E$60:$K$60</c:f>
              <c:numCache>
                <c:formatCode>General</c:formatCode>
                <c:ptCount val="7"/>
                <c:pt idx="0">
                  <c:v>9.0</c:v>
                </c:pt>
                <c:pt idx="1">
                  <c:v>6.0</c:v>
                </c:pt>
                <c:pt idx="2">
                  <c:v>0.0</c:v>
                </c:pt>
                <c:pt idx="3">
                  <c:v>1.0</c:v>
                </c:pt>
                <c:pt idx="5">
                  <c:v>6.0</c:v>
                </c:pt>
                <c:pt idx="6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Sheet1!$D$61</c:f>
              <c:strCache>
                <c:ptCount val="1"/>
                <c:pt idx="0">
                  <c:v>Kubernetes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Sheet1!$E$59:$K$59</c:f>
              <c:strCache>
                <c:ptCount val="7"/>
                <c:pt idx="0">
                  <c:v>traditional</c:v>
                </c:pt>
                <c:pt idx="1">
                  <c:v>anon.</c:v>
                </c:pt>
                <c:pt idx="2">
                  <c:v>waitgroup</c:v>
                </c:pt>
                <c:pt idx="3">
                  <c:v>lib</c:v>
                </c:pt>
                <c:pt idx="5">
                  <c:v>chan</c:v>
                </c:pt>
                <c:pt idx="6">
                  <c:v>misc</c:v>
                </c:pt>
              </c:strCache>
            </c:strRef>
          </c:cat>
          <c:val>
            <c:numRef>
              <c:f>Sheet1!$E$61:$K$61</c:f>
              <c:numCache>
                <c:formatCode>General</c:formatCode>
                <c:ptCount val="7"/>
                <c:pt idx="0">
                  <c:v>8.0</c:v>
                </c:pt>
                <c:pt idx="1">
                  <c:v>3.0</c:v>
                </c:pt>
                <c:pt idx="2">
                  <c:v>1.0</c:v>
                </c:pt>
                <c:pt idx="3">
                  <c:v>0.0</c:v>
                </c:pt>
                <c:pt idx="5">
                  <c:v>5.0</c:v>
                </c:pt>
                <c:pt idx="6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Sheet1!$D$62</c:f>
              <c:strCache>
                <c:ptCount val="1"/>
                <c:pt idx="0">
                  <c:v>etcd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Sheet1!$E$59:$K$59</c:f>
              <c:strCache>
                <c:ptCount val="7"/>
                <c:pt idx="0">
                  <c:v>traditional</c:v>
                </c:pt>
                <c:pt idx="1">
                  <c:v>anon.</c:v>
                </c:pt>
                <c:pt idx="2">
                  <c:v>waitgroup</c:v>
                </c:pt>
                <c:pt idx="3">
                  <c:v>lib</c:v>
                </c:pt>
                <c:pt idx="5">
                  <c:v>chan</c:v>
                </c:pt>
                <c:pt idx="6">
                  <c:v>misc</c:v>
                </c:pt>
              </c:strCache>
            </c:strRef>
          </c:cat>
          <c:val>
            <c:numRef>
              <c:f>Sheet1!$E$62:$K$62</c:f>
              <c:numCache>
                <c:formatCode>General</c:formatCode>
                <c:ptCount val="7"/>
                <c:pt idx="0">
                  <c:v>9.0</c:v>
                </c:pt>
                <c:pt idx="1">
                  <c:v>0.0</c:v>
                </c:pt>
                <c:pt idx="2">
                  <c:v>2.0</c:v>
                </c:pt>
                <c:pt idx="3">
                  <c:v>2.0</c:v>
                </c:pt>
                <c:pt idx="5">
                  <c:v>3.0</c:v>
                </c:pt>
                <c:pt idx="6">
                  <c:v>0.0</c:v>
                </c:pt>
              </c:numCache>
            </c:numRef>
          </c:val>
        </c:ser>
        <c:ser>
          <c:idx val="3"/>
          <c:order val="3"/>
          <c:tx>
            <c:strRef>
              <c:f>Sheet1!$D$63</c:f>
              <c:strCache>
                <c:ptCount val="1"/>
                <c:pt idx="0">
                  <c:v>CockroachDB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Sheet1!$E$59:$K$59</c:f>
              <c:strCache>
                <c:ptCount val="7"/>
                <c:pt idx="0">
                  <c:v>traditional</c:v>
                </c:pt>
                <c:pt idx="1">
                  <c:v>anon.</c:v>
                </c:pt>
                <c:pt idx="2">
                  <c:v>waitgroup</c:v>
                </c:pt>
                <c:pt idx="3">
                  <c:v>lib</c:v>
                </c:pt>
                <c:pt idx="5">
                  <c:v>chan</c:v>
                </c:pt>
                <c:pt idx="6">
                  <c:v>misc</c:v>
                </c:pt>
              </c:strCache>
            </c:strRef>
          </c:cat>
          <c:val>
            <c:numRef>
              <c:f>Sheet1!$E$63:$K$63</c:f>
              <c:numCache>
                <c:formatCode>General</c:formatCode>
                <c:ptCount val="7"/>
                <c:pt idx="0">
                  <c:v>10.0</c:v>
                </c:pt>
                <c:pt idx="1">
                  <c:v>1.0</c:v>
                </c:pt>
                <c:pt idx="2">
                  <c:v>3.0</c:v>
                </c:pt>
                <c:pt idx="3">
                  <c:v>2.0</c:v>
                </c:pt>
                <c:pt idx="5">
                  <c:v>0.0</c:v>
                </c:pt>
                <c:pt idx="6">
                  <c:v>0.0</c:v>
                </c:pt>
              </c:numCache>
            </c:numRef>
          </c:val>
        </c:ser>
        <c:ser>
          <c:idx val="4"/>
          <c:order val="4"/>
          <c:tx>
            <c:strRef>
              <c:f>Sheet1!$D$64</c:f>
              <c:strCache>
                <c:ptCount val="1"/>
                <c:pt idx="0">
                  <c:v>gRPC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Sheet1!$E$59:$K$59</c:f>
              <c:strCache>
                <c:ptCount val="7"/>
                <c:pt idx="0">
                  <c:v>traditional</c:v>
                </c:pt>
                <c:pt idx="1">
                  <c:v>anon.</c:v>
                </c:pt>
                <c:pt idx="2">
                  <c:v>waitgroup</c:v>
                </c:pt>
                <c:pt idx="3">
                  <c:v>lib</c:v>
                </c:pt>
                <c:pt idx="5">
                  <c:v>chan</c:v>
                </c:pt>
                <c:pt idx="6">
                  <c:v>misc</c:v>
                </c:pt>
              </c:strCache>
            </c:strRef>
          </c:cat>
          <c:val>
            <c:numRef>
              <c:f>Sheet1!$E$64:$K$64</c:f>
              <c:numCache>
                <c:formatCode>General</c:formatCode>
                <c:ptCount val="7"/>
                <c:pt idx="0">
                  <c:v>8.0</c:v>
                </c:pt>
                <c:pt idx="1">
                  <c:v>1.0</c:v>
                </c:pt>
                <c:pt idx="2">
                  <c:v>0.0</c:v>
                </c:pt>
                <c:pt idx="3">
                  <c:v>1.0</c:v>
                </c:pt>
                <c:pt idx="5">
                  <c:v>2.0</c:v>
                </c:pt>
                <c:pt idx="6">
                  <c:v>0.0</c:v>
                </c:pt>
              </c:numCache>
            </c:numRef>
          </c:val>
        </c:ser>
        <c:ser>
          <c:idx val="5"/>
          <c:order val="5"/>
          <c:tx>
            <c:strRef>
              <c:f>Sheet1!$D$65</c:f>
              <c:strCache>
                <c:ptCount val="1"/>
                <c:pt idx="0">
                  <c:v>BoltDB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Sheet1!$E$59:$K$59</c:f>
              <c:strCache>
                <c:ptCount val="7"/>
                <c:pt idx="0">
                  <c:v>traditional</c:v>
                </c:pt>
                <c:pt idx="1">
                  <c:v>anon.</c:v>
                </c:pt>
                <c:pt idx="2">
                  <c:v>waitgroup</c:v>
                </c:pt>
                <c:pt idx="3">
                  <c:v>lib</c:v>
                </c:pt>
                <c:pt idx="5">
                  <c:v>chan</c:v>
                </c:pt>
                <c:pt idx="6">
                  <c:v>misc</c:v>
                </c:pt>
              </c:strCache>
            </c:strRef>
          </c:cat>
          <c:val>
            <c:numRef>
              <c:f>Sheet1!$E$65:$K$65</c:f>
              <c:numCache>
                <c:formatCode>General</c:formatCode>
                <c:ptCount val="7"/>
                <c:pt idx="0">
                  <c:v>2.0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5">
                  <c:v>0.0</c:v>
                </c:pt>
                <c:pt idx="6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45945120"/>
        <c:axId val="-2045888112"/>
      </c:barChart>
      <c:catAx>
        <c:axId val="-204594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5888112"/>
        <c:crosses val="autoZero"/>
        <c:auto val="1"/>
        <c:lblAlgn val="ctr"/>
        <c:lblOffset val="100"/>
        <c:noMultiLvlLbl val="0"/>
      </c:catAx>
      <c:valAx>
        <c:axId val="-204588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5945120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9B8010-F469-6347-B8C9-C6E3697BEE16}" type="datetimeFigureOut">
              <a:rPr lang="en-US" altLang="en-US"/>
              <a:pPr>
                <a:defRPr/>
              </a:pPr>
              <a:t>4/25/19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997BC41-9BBD-4B4B-8324-4203E3EC00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8021E22-543D-0542-BA8C-B02C1F49A600}" type="datetimeFigureOut">
              <a:rPr lang="en-US" altLang="en-US"/>
              <a:pPr>
                <a:defRPr/>
              </a:pPr>
              <a:t>4/25/19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F48E864-0CEE-FA45-A5A4-5ACED9A9FA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 smtClean="0"/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pPr eaLnBrk="1" hangingPunct="1"/>
            <a:fld id="{51B0CFEF-D5F8-544C-9484-1C905F36E856}" type="slidenum">
              <a:rPr lang="zh-CN" altLang="en-US"/>
              <a:pPr eaLnBrk="1" hangingPunct="1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410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4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rtl="0"/>
            <a:endParaRPr lang="en-US" altLang="zh-CN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3840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4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rtl="0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altLang="zh-CN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38173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4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rtl="0"/>
            <a:endParaRPr lang="en-US" altLang="zh-CN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39310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4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4313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4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93325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4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rtl="0"/>
            <a:endParaRPr lang="en-US" altLang="zh-CN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74046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4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rtl="0"/>
            <a:endParaRPr lang="en-US" altLang="zh-CN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37795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8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92328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rtl="0"/>
            <a:endParaRPr lang="en-US" altLang="zh-CN" dirty="0">
              <a:ea typeface="MS PGothic" charset="-128"/>
            </a:endParaRPr>
          </a:p>
        </p:txBody>
      </p:sp>
      <p:sp>
        <p:nvSpPr>
          <p:cNvPr id="819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4D9323B9-E628-2A44-A07A-E5AABE4810C2}" type="slidenum">
              <a:rPr lang="zh-CN" altLang="en-US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27013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dirty="0">
              <a:ea typeface="MS PGothic" charset="-128"/>
            </a:endParaRPr>
          </a:p>
        </p:txBody>
      </p:sp>
      <p:sp>
        <p:nvSpPr>
          <p:cNvPr id="819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4D9323B9-E628-2A44-A07A-E5AABE4810C2}" type="slidenum">
              <a:rPr lang="zh-CN" altLang="en-US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1023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0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rtl="0"/>
            <a:endParaRPr lang="en-US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MS PGothic" panose="020B0600070205080204" pitchFamily="34" charset="-128"/>
              <a:cs typeface="MS PGothic" charset="0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altLang="zh-CN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17531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rtl="0"/>
            <a:endParaRPr lang="en-US" altLang="zh-CN" dirty="0">
              <a:ea typeface="MS PGothic" charset="-128"/>
            </a:endParaRPr>
          </a:p>
        </p:txBody>
      </p:sp>
      <p:sp>
        <p:nvSpPr>
          <p:cNvPr id="819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4D9323B9-E628-2A44-A07A-E5AABE4810C2}" type="slidenum">
              <a:rPr lang="zh-CN" altLang="en-US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2120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baseline="0" dirty="0" smtClean="0">
              <a:ea typeface="MS PGothic" panose="020B0600070205080204" pitchFamily="34" charset="-128"/>
            </a:endParaRPr>
          </a:p>
        </p:txBody>
      </p:sp>
      <p:sp>
        <p:nvSpPr>
          <p:cNvPr id="819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4D9323B9-E628-2A44-A07A-E5AABE4810C2}" type="slidenum">
              <a:rPr lang="zh-CN" altLang="en-US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78050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8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95491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</a:pPr>
            <a:endParaRPr lang="en-US" altLang="zh-CN" baseline="0" dirty="0" smtClean="0">
              <a:ea typeface="MS PGothic" charset="-128"/>
            </a:endParaRPr>
          </a:p>
        </p:txBody>
      </p:sp>
      <p:sp>
        <p:nvSpPr>
          <p:cNvPr id="819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4D9323B9-E628-2A44-A07A-E5AABE4810C2}" type="slidenum">
              <a:rPr lang="zh-CN" altLang="en-US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230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-228600" eaLnBrk="1" hangingPunct="1">
              <a:spcBef>
                <a:spcPct val="0"/>
              </a:spcBef>
            </a:pPr>
            <a:endParaRPr lang="en-US" altLang="zh-CN" baseline="0" dirty="0" smtClean="0">
              <a:ea typeface="MS PGothic" charset="-128"/>
            </a:endParaRPr>
          </a:p>
        </p:txBody>
      </p:sp>
      <p:sp>
        <p:nvSpPr>
          <p:cNvPr id="819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4D9323B9-E628-2A44-A07A-E5AABE4810C2}" type="slidenum">
              <a:rPr lang="zh-CN" altLang="en-US"/>
              <a:pPr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17673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-228600" eaLnBrk="1" hangingPunct="1">
              <a:spcBef>
                <a:spcPct val="0"/>
              </a:spcBef>
            </a:pPr>
            <a:endParaRPr lang="en-US" altLang="zh-CN" baseline="0" dirty="0" smtClean="0">
              <a:ea typeface="MS PGothic" charset="-128"/>
            </a:endParaRPr>
          </a:p>
        </p:txBody>
      </p:sp>
      <p:sp>
        <p:nvSpPr>
          <p:cNvPr id="819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4D9323B9-E628-2A44-A07A-E5AABE4810C2}" type="slidenum">
              <a:rPr lang="zh-CN" altLang="en-US"/>
              <a:pPr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7173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</a:pPr>
            <a:endParaRPr lang="en-US" altLang="zh-CN" dirty="0">
              <a:ea typeface="MS PGothic" charset="-128"/>
            </a:endParaRPr>
          </a:p>
        </p:txBody>
      </p:sp>
      <p:sp>
        <p:nvSpPr>
          <p:cNvPr id="819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4D9323B9-E628-2A44-A07A-E5AABE4810C2}" type="slidenum">
              <a:rPr lang="zh-CN" altLang="en-US"/>
              <a:pPr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68945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-228600" eaLnBrk="1" hangingPunct="1">
              <a:spcBef>
                <a:spcPct val="0"/>
              </a:spcBef>
            </a:pPr>
            <a:endParaRPr lang="en-US" altLang="zh-CN" baseline="0" dirty="0" smtClean="0">
              <a:ea typeface="MS PGothic" charset="-128"/>
            </a:endParaRPr>
          </a:p>
        </p:txBody>
      </p:sp>
      <p:sp>
        <p:nvSpPr>
          <p:cNvPr id="819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4D9323B9-E628-2A44-A07A-E5AABE4810C2}" type="slidenum">
              <a:rPr lang="zh-CN" altLang="en-US"/>
              <a:pPr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6057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-228600" eaLnBrk="1" hangingPunct="1">
              <a:spcBef>
                <a:spcPct val="0"/>
              </a:spcBef>
            </a:pPr>
            <a:endParaRPr lang="en-US" altLang="zh-CN" baseline="0" dirty="0" smtClean="0">
              <a:ea typeface="MS PGothic" charset="-128"/>
            </a:endParaRPr>
          </a:p>
        </p:txBody>
      </p:sp>
      <p:sp>
        <p:nvSpPr>
          <p:cNvPr id="819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4D9323B9-E628-2A44-A07A-E5AABE4810C2}" type="slidenum">
              <a:rPr lang="zh-CN" altLang="en-US"/>
              <a:pPr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46145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8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6546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89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8290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MS PGothic" charset="-128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507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-228600" eaLnBrk="1" hangingPunct="1">
              <a:spcBef>
                <a:spcPct val="0"/>
              </a:spcBef>
            </a:pPr>
            <a:endParaRPr lang="en-US" altLang="zh-CN" dirty="0">
              <a:ea typeface="MS PGothic" charset="-128"/>
            </a:endParaRPr>
          </a:p>
        </p:txBody>
      </p:sp>
      <p:sp>
        <p:nvSpPr>
          <p:cNvPr id="819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4D9323B9-E628-2A44-A07A-E5AABE4810C2}" type="slidenum">
              <a:rPr lang="zh-CN" altLang="en-US"/>
              <a:pPr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6025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-228600" eaLnBrk="1" hangingPunct="1">
              <a:spcBef>
                <a:spcPct val="0"/>
              </a:spcBef>
            </a:pPr>
            <a:endParaRPr lang="en-US" altLang="zh-CN" dirty="0">
              <a:ea typeface="MS PGothic" charset="-128"/>
            </a:endParaRPr>
          </a:p>
        </p:txBody>
      </p:sp>
      <p:sp>
        <p:nvSpPr>
          <p:cNvPr id="819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4D9323B9-E628-2A44-A07A-E5AABE4810C2}" type="slidenum">
              <a:rPr lang="zh-CN" altLang="en-US"/>
              <a:pPr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45058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-228600" eaLnBrk="1" hangingPunct="1">
              <a:spcBef>
                <a:spcPct val="0"/>
              </a:spcBef>
            </a:pPr>
            <a:endParaRPr lang="en-US" altLang="zh-CN" baseline="0" dirty="0" smtClean="0">
              <a:ea typeface="MS PGothic" charset="-128"/>
            </a:endParaRPr>
          </a:p>
        </p:txBody>
      </p:sp>
      <p:sp>
        <p:nvSpPr>
          <p:cNvPr id="819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4D9323B9-E628-2A44-A07A-E5AABE4810C2}" type="slidenum">
              <a:rPr lang="zh-CN" altLang="en-US"/>
              <a:pPr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87670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-228600" eaLnBrk="1" hangingPunct="1">
              <a:spcBef>
                <a:spcPct val="0"/>
              </a:spcBef>
            </a:pPr>
            <a:endParaRPr lang="en-US" altLang="zh-CN" baseline="0" dirty="0" smtClean="0">
              <a:ea typeface="MS PGothic" charset="-128"/>
            </a:endParaRPr>
          </a:p>
        </p:txBody>
      </p:sp>
      <p:sp>
        <p:nvSpPr>
          <p:cNvPr id="819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4D9323B9-E628-2A44-A07A-E5AABE4810C2}" type="slidenum">
              <a:rPr lang="zh-CN" altLang="en-US"/>
              <a:pPr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841777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-228600" eaLnBrk="1" hangingPunct="1">
              <a:spcBef>
                <a:spcPct val="0"/>
              </a:spcBef>
            </a:pPr>
            <a:endParaRPr lang="en-US" altLang="zh-CN" baseline="0" dirty="0" smtClean="0">
              <a:ea typeface="MS PGothic" charset="-128"/>
            </a:endParaRPr>
          </a:p>
        </p:txBody>
      </p:sp>
      <p:sp>
        <p:nvSpPr>
          <p:cNvPr id="819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4D9323B9-E628-2A44-A07A-E5AABE4810C2}" type="slidenum">
              <a:rPr lang="zh-CN" altLang="en-US"/>
              <a:pPr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50204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9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7330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>
              <a:ea typeface="MS PGothic" charset="-128"/>
            </a:endParaRPr>
          </a:p>
        </p:txBody>
      </p:sp>
      <p:sp>
        <p:nvSpPr>
          <p:cNvPr id="22733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F6B14325-85DE-5046-B054-F2CC52A9793B}" type="slidenum">
              <a:rPr lang="zh-CN" altLang="en-US"/>
              <a:pPr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41710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7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9378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4656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89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8290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baseline="0" dirty="0" smtClean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561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US" altLang="zh-CN" b="0" dirty="0" smtClean="0"/>
          </a:p>
        </p:txBody>
      </p:sp>
      <p:sp>
        <p:nvSpPr>
          <p:cNvPr id="819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4D9323B9-E628-2A44-A07A-E5AABE4810C2}" type="slidenum">
              <a:rPr lang="zh-CN" altLang="en-US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2235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6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baseline="0" dirty="0" smtClean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5474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8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3229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8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4657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baseline="0" dirty="0" smtClean="0">
              <a:ea typeface="MS PGothic" panose="020B0600070205080204" pitchFamily="34" charset="-128"/>
            </a:endParaRPr>
          </a:p>
        </p:txBody>
      </p:sp>
      <p:sp>
        <p:nvSpPr>
          <p:cNvPr id="819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4D9323B9-E628-2A44-A07A-E5AABE4810C2}" type="slidenum">
              <a:rPr lang="zh-CN" altLang="en-US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3818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DD40B-BB39-4942-82A4-07B28DC91E68}" type="datetimeFigureOut">
              <a:rPr lang="en-US" altLang="en-US"/>
              <a:pPr>
                <a:defRPr/>
              </a:pPr>
              <a:t>4/25/19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CC640-543A-C843-B30A-CDE78E7E5F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41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7C6D3-C601-D34F-9CD5-B8EADB1871BA}" type="datetimeFigureOut">
              <a:rPr lang="en-US" altLang="en-US"/>
              <a:pPr>
                <a:defRPr/>
              </a:pPr>
              <a:t>4/25/19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58165-F558-7F44-A326-ECD8A31D38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368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5A2C6-F972-C441-8186-C199F0142EAA}" type="datetimeFigureOut">
              <a:rPr lang="en-US" altLang="en-US"/>
              <a:pPr>
                <a:defRPr/>
              </a:pPr>
              <a:t>4/25/19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A1DB4-F2D2-644D-BFB9-2C74112E72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67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72342-8A8F-F84F-BBEB-B01937112889}" type="datetimeFigureOut">
              <a:rPr lang="en-US" altLang="en-US"/>
              <a:pPr>
                <a:defRPr/>
              </a:pPr>
              <a:t>4/25/19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00F14-0874-7E46-8770-AC97D7427D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21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17FDD-07DA-0A4D-8CBD-DE955CF9B491}" type="datetimeFigureOut">
              <a:rPr lang="en-US" altLang="en-US"/>
              <a:pPr>
                <a:defRPr/>
              </a:pPr>
              <a:t>4/25/19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BE965-51CA-8042-B381-DA7858FF87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99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350DF-7F94-3E47-A369-9DDA0CBFA074}" type="datetimeFigureOut">
              <a:rPr lang="en-US" altLang="en-US"/>
              <a:pPr>
                <a:defRPr/>
              </a:pPr>
              <a:t>4/25/19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E48AA-2A7F-D347-BCC4-86A1DCC48E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77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AE3CE-E457-6D4A-B3F6-867F667BA35E}" type="datetimeFigureOut">
              <a:rPr lang="en-US" altLang="en-US"/>
              <a:pPr>
                <a:defRPr/>
              </a:pPr>
              <a:t>4/25/19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442C6-33A6-8341-90A3-E65CB063E1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68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D0F9B-5C53-EA44-A30A-921326A1908C}" type="datetimeFigureOut">
              <a:rPr lang="en-US" altLang="en-US"/>
              <a:pPr>
                <a:defRPr/>
              </a:pPr>
              <a:t>4/25/19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63297-F87C-7447-82FE-0DB6424031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878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A147D-0F9A-144E-B28A-5DA2EB5CFD32}" type="datetimeFigureOut">
              <a:rPr lang="en-US" altLang="en-US"/>
              <a:pPr>
                <a:defRPr/>
              </a:pPr>
              <a:t>4/25/19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45749-B454-9C4A-BB19-3807EA2908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25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7A9E-807E-4649-A615-3BA686DBDA81}" type="datetimeFigureOut">
              <a:rPr lang="en-US" altLang="en-US"/>
              <a:pPr>
                <a:defRPr/>
              </a:pPr>
              <a:t>4/25/19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59AB5-D8D9-DE42-A236-2CBDEEEEED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55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7825F-A7B8-8643-AEB3-7F0F7E67E8D9}" type="datetimeFigureOut">
              <a:rPr lang="en-US" altLang="en-US"/>
              <a:pPr>
                <a:defRPr/>
              </a:pPr>
              <a:t>4/25/19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6DE86-550E-9442-A6F5-E2D308B87D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13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9AE1659-18D0-4C43-ACEB-5001EDCB2E6F}" type="datetimeFigureOut">
              <a:rPr lang="en-US" altLang="en-US"/>
              <a:pPr>
                <a:defRPr/>
              </a:pPr>
              <a:t>4/25/19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06B50C4-E7A8-2A4A-9C0B-A351C2EE63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61" r:id="rId1"/>
    <p:sldLayoutId id="2147487062" r:id="rId2"/>
    <p:sldLayoutId id="2147487063" r:id="rId3"/>
    <p:sldLayoutId id="2147487064" r:id="rId4"/>
    <p:sldLayoutId id="2147487065" r:id="rId5"/>
    <p:sldLayoutId id="2147487066" r:id="rId6"/>
    <p:sldLayoutId id="2147487067" r:id="rId7"/>
    <p:sldLayoutId id="2147487068" r:id="rId8"/>
    <p:sldLayoutId id="2147487069" r:id="rId9"/>
    <p:sldLayoutId id="2147487070" r:id="rId10"/>
    <p:sldLayoutId id="21474870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8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chart" Target="../charts/char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chart" Target="../charts/char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chart" Target="../charts/char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chart" Target="../charts/char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chart" Target="../charts/char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2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18.jpe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5"/>
          <p:cNvSpPr>
            <a:spLocks noChangeArrowheads="1"/>
          </p:cNvSpPr>
          <p:nvPr/>
        </p:nvSpPr>
        <p:spPr bwMode="auto">
          <a:xfrm>
            <a:off x="0" y="0"/>
            <a:ext cx="9144000" cy="3209624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pPr algn="ctr" eaLnBrk="1" hangingPunct="1"/>
            <a:endParaRPr lang="zh-CN" altLang="en-US"/>
          </a:p>
        </p:txBody>
      </p:sp>
      <p:sp>
        <p:nvSpPr>
          <p:cNvPr id="9219" name="标题 1"/>
          <p:cNvSpPr>
            <a:spLocks noGrp="1"/>
          </p:cNvSpPr>
          <p:nvPr>
            <p:ph type="ctrTitle"/>
          </p:nvPr>
        </p:nvSpPr>
        <p:spPr>
          <a:xfrm>
            <a:off x="685800" y="1251403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zh-CN" sz="4200" dirty="0">
                <a:solidFill>
                  <a:schemeClr val="bg1"/>
                </a:solidFill>
              </a:rPr>
              <a:t>Understanding </a:t>
            </a:r>
            <a:r>
              <a:rPr lang="en-US" altLang="zh-CN" sz="4200" dirty="0" smtClean="0">
                <a:solidFill>
                  <a:schemeClr val="bg1"/>
                </a:solidFill>
              </a:rPr>
              <a:t>Real-World Concurrency Bugs in Go</a:t>
            </a:r>
            <a:endParaRPr lang="zh-CN" altLang="en-US" sz="4200" dirty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88525" y="3704038"/>
            <a:ext cx="8000999" cy="1752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2600" dirty="0" err="1" smtClean="0">
                <a:solidFill>
                  <a:schemeClr val="tx1"/>
                </a:solidFill>
              </a:rPr>
              <a:t>Tengfei</a:t>
            </a:r>
            <a:r>
              <a:rPr lang="en-US" altLang="zh-CN" sz="2600" dirty="0" smtClean="0">
                <a:solidFill>
                  <a:schemeClr val="tx1"/>
                </a:solidFill>
              </a:rPr>
              <a:t> Tu</a:t>
            </a:r>
            <a:r>
              <a:rPr lang="en-US" altLang="zh-CN" sz="2600" baseline="30000" dirty="0" smtClean="0">
                <a:solidFill>
                  <a:schemeClr val="tx1"/>
                </a:solidFill>
              </a:rPr>
              <a:t>1</a:t>
            </a:r>
            <a:r>
              <a:rPr lang="en-US" altLang="zh-CN" sz="2600" dirty="0" smtClean="0">
                <a:solidFill>
                  <a:schemeClr val="tx1"/>
                </a:solidFill>
              </a:rPr>
              <a:t>, </a:t>
            </a:r>
            <a:r>
              <a:rPr lang="en-US" altLang="zh-CN" sz="2600" dirty="0" err="1" smtClean="0">
                <a:solidFill>
                  <a:schemeClr val="tx1"/>
                </a:solidFill>
              </a:rPr>
              <a:t>Xiaoyu</a:t>
            </a:r>
            <a:r>
              <a:rPr lang="en-US" altLang="zh-CN" sz="2600" dirty="0" smtClean="0">
                <a:solidFill>
                  <a:schemeClr val="tx1"/>
                </a:solidFill>
              </a:rPr>
              <a:t> Liu</a:t>
            </a:r>
            <a:r>
              <a:rPr lang="en-US" altLang="zh-CN" sz="2600" baseline="30000" dirty="0" smtClean="0">
                <a:solidFill>
                  <a:schemeClr val="tx1"/>
                </a:solidFill>
              </a:rPr>
              <a:t>2</a:t>
            </a:r>
            <a:r>
              <a:rPr lang="en-US" altLang="zh-CN" sz="2600" dirty="0" smtClean="0">
                <a:solidFill>
                  <a:schemeClr val="tx1"/>
                </a:solidFill>
              </a:rPr>
              <a:t>, </a:t>
            </a:r>
            <a:r>
              <a:rPr lang="en-US" altLang="zh-CN" sz="2600" b="1" i="1" dirty="0" smtClean="0">
                <a:solidFill>
                  <a:schemeClr val="tx1"/>
                </a:solidFill>
              </a:rPr>
              <a:t>Linhai Song</a:t>
            </a:r>
            <a:r>
              <a:rPr lang="en-US" altLang="zh-CN" sz="2600" b="1" i="1" baseline="30000" dirty="0" smtClean="0">
                <a:solidFill>
                  <a:schemeClr val="tx1"/>
                </a:solidFill>
              </a:rPr>
              <a:t>1</a:t>
            </a:r>
            <a:r>
              <a:rPr lang="en-US" altLang="zh-CN" sz="2600" dirty="0" smtClean="0">
                <a:solidFill>
                  <a:schemeClr val="tx1"/>
                </a:solidFill>
              </a:rPr>
              <a:t>, and </a:t>
            </a:r>
            <a:r>
              <a:rPr lang="en-US" altLang="zh-CN" sz="2600" dirty="0" err="1" smtClean="0">
                <a:solidFill>
                  <a:schemeClr val="tx1"/>
                </a:solidFill>
              </a:rPr>
              <a:t>Yiying</a:t>
            </a:r>
            <a:r>
              <a:rPr lang="en-US" altLang="zh-CN" sz="2600" dirty="0" smtClean="0">
                <a:solidFill>
                  <a:schemeClr val="tx1"/>
                </a:solidFill>
              </a:rPr>
              <a:t> Zhang</a:t>
            </a:r>
            <a:r>
              <a:rPr lang="en-US" altLang="zh-CN" sz="2600" baseline="30000" dirty="0" smtClean="0">
                <a:solidFill>
                  <a:schemeClr val="tx1"/>
                </a:solidFill>
              </a:rPr>
              <a:t>2</a:t>
            </a:r>
            <a:endParaRPr lang="en-US" altLang="zh-CN" sz="26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2600" baseline="30000" dirty="0" smtClean="0">
                <a:solidFill>
                  <a:schemeClr val="tx1"/>
                </a:solidFill>
              </a:rPr>
              <a:t>1</a:t>
            </a:r>
            <a:r>
              <a:rPr lang="en-US" altLang="zh-CN" sz="2600" dirty="0" smtClean="0">
                <a:solidFill>
                  <a:schemeClr val="tx1"/>
                </a:solidFill>
              </a:rPr>
              <a:t>Pennsylvania State University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2600" baseline="30000" dirty="0" smtClean="0">
                <a:solidFill>
                  <a:schemeClr val="tx1"/>
                </a:solidFill>
              </a:rPr>
              <a:t>2</a:t>
            </a:r>
            <a:r>
              <a:rPr lang="en-US" altLang="zh-CN" sz="2600" dirty="0" smtClean="0">
                <a:solidFill>
                  <a:schemeClr val="tx1"/>
                </a:solidFill>
              </a:rPr>
              <a:t>Purdue University</a:t>
            </a:r>
            <a:endParaRPr lang="zh-CN" altLang="en-US" sz="26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pPr eaLnBrk="1" hangingPunct="1"/>
            <a:fld id="{D39C95F1-9DE4-BD45-9C4F-07257D4EE146}" type="slidenum">
              <a:rPr lang="zh-CN" altLang="en-US">
                <a:solidFill>
                  <a:srgbClr val="898989"/>
                </a:solidFill>
              </a:rPr>
              <a:pPr eaLnBrk="1" hangingPunct="1"/>
              <a:t>1</a:t>
            </a:fld>
            <a:endParaRPr lang="zh-CN" altLang="en-US">
              <a:solidFill>
                <a:srgbClr val="898989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6206" y="5738402"/>
            <a:ext cx="3230419" cy="95380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731" y="5433250"/>
            <a:ext cx="4414489" cy="157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矩形 17"/>
          <p:cNvSpPr>
            <a:spLocks noChangeArrowheads="1"/>
          </p:cNvSpPr>
          <p:nvPr/>
        </p:nvSpPr>
        <p:spPr bwMode="auto">
          <a:xfrm>
            <a:off x="0" y="0"/>
            <a:ext cx="9144000" cy="10652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48130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An </a:t>
            </a:r>
            <a:r>
              <a:rPr lang="en-US" altLang="zh-CN" dirty="0">
                <a:solidFill>
                  <a:schemeClr val="bg1"/>
                </a:solidFill>
                <a:ea typeface="MS PGothic" charset="-128"/>
              </a:rPr>
              <a:t>E</a:t>
            </a:r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xample of Go Concurrency </a:t>
            </a:r>
            <a:r>
              <a:rPr lang="en-US" altLang="zh-CN" dirty="0">
                <a:solidFill>
                  <a:schemeClr val="bg1"/>
                </a:solidFill>
                <a:ea typeface="MS PGothic" charset="-128"/>
              </a:rPr>
              <a:t>B</a:t>
            </a:r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ug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41" name="圆角矩形标注 176"/>
          <p:cNvSpPr/>
          <p:nvPr/>
        </p:nvSpPr>
        <p:spPr>
          <a:xfrm>
            <a:off x="4494213" y="23720425"/>
            <a:ext cx="1119187" cy="438150"/>
          </a:xfrm>
          <a:prstGeom prst="wedgeRoundRectCallout">
            <a:avLst>
              <a:gd name="adj1" fmla="val 44690"/>
              <a:gd name="adj2" fmla="val 17221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i="1">
                <a:solidFill>
                  <a:schemeClr val="tx1"/>
                </a:solidFill>
                <a:latin typeface="Consolas" panose="020B0609020204030204" pitchFamily="49" charset="0"/>
              </a:rPr>
              <a:t>failure</a:t>
            </a:r>
            <a:endParaRPr lang="zh-CN" alt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42" name="文本框 50"/>
          <p:cNvSpPr txBox="1"/>
          <p:nvPr/>
        </p:nvSpPr>
        <p:spPr>
          <a:xfrm>
            <a:off x="1475504" y="2269793"/>
            <a:ext cx="3803083" cy="409342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0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func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finishRequest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(t sec) r object { </a:t>
            </a:r>
            <a:r>
              <a:rPr lang="zh-CN" altLang="en-US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endParaRPr lang="en-US" altLang="zh-CN" sz="2000" dirty="0" smtClean="0">
              <a:solidFill>
                <a:srgbClr val="333333"/>
              </a:solidFill>
              <a:ea typeface="Calibri" charset="0"/>
              <a:cs typeface="Calibri" charset="0"/>
            </a:endParaRPr>
          </a:p>
          <a:p>
            <a:pPr>
              <a:defRPr/>
            </a:pP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ch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:= </a:t>
            </a:r>
            <a:r>
              <a:rPr lang="en-US" altLang="zh-CN" sz="2000" dirty="0">
                <a:ea typeface="Calibri" charset="0"/>
                <a:cs typeface="Calibri" charset="0"/>
              </a:rPr>
              <a:t>make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(</a:t>
            </a:r>
            <a:r>
              <a:rPr lang="en-US" altLang="zh-CN" sz="2000" b="1" dirty="0" err="1">
                <a:solidFill>
                  <a:srgbClr val="333333"/>
                </a:solidFill>
                <a:ea typeface="Calibri" charset="0"/>
                <a:cs typeface="Calibri" charset="0"/>
              </a:rPr>
              <a:t>chan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object)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 smtClean="0">
                <a:ea typeface="Calibri" charset="0"/>
                <a:cs typeface="Calibri" charset="0"/>
              </a:rPr>
              <a:t>    </a:t>
            </a:r>
            <a:r>
              <a:rPr lang="en-US" altLang="zh-CN" sz="2000" b="1" dirty="0" smtClean="0">
                <a:ea typeface="Calibri" charset="0"/>
                <a:cs typeface="Calibri" charset="0"/>
              </a:rPr>
              <a:t>go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000" b="1" dirty="0" err="1">
                <a:ea typeface="Calibri" charset="0"/>
                <a:cs typeface="Calibri" charset="0"/>
              </a:rPr>
              <a:t>func</a:t>
            </a:r>
            <a:r>
              <a:rPr lang="en-US" altLang="zh-CN" sz="2000" dirty="0">
                <a:ea typeface="Calibri" charset="0"/>
                <a:cs typeface="Calibri" charset="0"/>
              </a:rPr>
              <a:t>() </a:t>
            </a:r>
            <a:br>
              <a:rPr lang="en-US" altLang="zh-CN" sz="2000" dirty="0">
                <a:ea typeface="Calibri" charset="0"/>
                <a:cs typeface="Calibri" charset="0"/>
              </a:rPr>
            </a:br>
            <a:r>
              <a:rPr lang="en-US" altLang="zh-CN" sz="2000" dirty="0"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     result </a:t>
            </a:r>
            <a:r>
              <a:rPr lang="en-US" altLang="zh-CN" sz="2000" dirty="0">
                <a:ea typeface="Calibri" charset="0"/>
                <a:cs typeface="Calibri" charset="0"/>
              </a:rPr>
              <a:t>:= </a:t>
            </a:r>
            <a:r>
              <a:rPr lang="en-US" altLang="zh-CN" sz="2000" dirty="0" err="1">
                <a:ea typeface="Calibri" charset="0"/>
                <a:cs typeface="Calibri" charset="0"/>
              </a:rPr>
              <a:t>fn</a:t>
            </a:r>
            <a:r>
              <a:rPr lang="en-US" altLang="zh-CN" sz="2000" dirty="0">
                <a:ea typeface="Calibri" charset="0"/>
                <a:cs typeface="Calibri" charset="0"/>
              </a:rPr>
              <a:t>() </a:t>
            </a:r>
            <a:br>
              <a:rPr lang="en-US" altLang="zh-CN" sz="2000" dirty="0">
                <a:ea typeface="Calibri" charset="0"/>
                <a:cs typeface="Calibri" charset="0"/>
              </a:rPr>
            </a:br>
            <a:r>
              <a:rPr lang="en-US" altLang="zh-CN" sz="2000" dirty="0"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     </a:t>
            </a:r>
            <a:r>
              <a:rPr lang="en-US" altLang="zh-CN" sz="2000" dirty="0" err="1" smtClean="0">
                <a:ea typeface="Calibri" charset="0"/>
                <a:cs typeface="Calibri" charset="0"/>
              </a:rPr>
              <a:t>ch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ea typeface="Calibri" charset="0"/>
                <a:cs typeface="Calibri" charset="0"/>
              </a:rPr>
              <a:t>&lt;- result</a:t>
            </a:r>
          </a:p>
          <a:p>
            <a:pPr>
              <a:defRPr/>
            </a:pPr>
            <a:r>
              <a:rPr lang="en-US" altLang="zh-CN" sz="2000" dirty="0" smtClean="0">
                <a:ea typeface="Calibri" charset="0"/>
                <a:cs typeface="Calibri" charset="0"/>
              </a:rPr>
              <a:t>    }()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select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{</a:t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</a:t>
            </a:r>
            <a:r>
              <a:rPr lang="en-US" altLang="zh-CN" sz="2000" b="1" dirty="0" smtClean="0">
                <a:ea typeface="Calibri" charset="0"/>
                <a:cs typeface="Calibri" charset="0"/>
              </a:rPr>
              <a:t>case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ea typeface="Calibri" charset="0"/>
                <a:cs typeface="Calibri" charset="0"/>
              </a:rPr>
              <a:t>result = &lt;- </a:t>
            </a:r>
            <a:r>
              <a:rPr lang="en-US" altLang="zh-CN" sz="2000" dirty="0" err="1">
                <a:ea typeface="Calibri" charset="0"/>
                <a:cs typeface="Calibri" charset="0"/>
              </a:rPr>
              <a:t>ch</a:t>
            </a:r>
            <a:r>
              <a:rPr lang="en-US" altLang="zh-CN" sz="2000" dirty="0">
                <a:ea typeface="Calibri" charset="0"/>
                <a:cs typeface="Calibri" charset="0"/>
              </a:rPr>
              <a:t>:</a:t>
            </a:r>
            <a:br>
              <a:rPr lang="en-US" altLang="zh-CN" sz="2000" dirty="0"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  </a:t>
            </a:r>
            <a:r>
              <a:rPr lang="en-US" altLang="zh-CN" sz="20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return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result</a:t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b="1" dirty="0" smtClean="0">
                <a:ea typeface="Calibri" charset="0"/>
                <a:cs typeface="Calibri" charset="0"/>
              </a:rPr>
              <a:t>case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ea typeface="Calibri" charset="0"/>
                <a:cs typeface="Calibri" charset="0"/>
              </a:rPr>
              <a:t>&lt;- </a:t>
            </a:r>
            <a:r>
              <a:rPr lang="en-US" altLang="zh-CN" sz="2000" dirty="0" err="1" smtClean="0">
                <a:ea typeface="Calibri" charset="0"/>
                <a:cs typeface="Calibri" charset="0"/>
              </a:rPr>
              <a:t>time.timeout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(t):</a:t>
            </a:r>
            <a:r>
              <a:rPr lang="en-US" altLang="zh-CN" sz="2000" dirty="0">
                <a:solidFill>
                  <a:srgbClr val="FF0000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>
                <a:solidFill>
                  <a:srgbClr val="FF0000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  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</a:t>
            </a:r>
            <a:r>
              <a:rPr lang="en-US" altLang="zh-CN" sz="20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return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ea typeface="Calibri" charset="0"/>
                <a:cs typeface="Calibri" charset="0"/>
              </a:rPr>
              <a:t>nil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}</a:t>
            </a:r>
          </a:p>
          <a:p>
            <a:pPr>
              <a:defRPr/>
            </a:pP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} //Kubernetes#5316</a:t>
            </a:r>
            <a:endParaRPr lang="en-US" altLang="zh-CN" sz="2000" dirty="0">
              <a:solidFill>
                <a:srgbClr val="333333"/>
              </a:solidFill>
              <a:ea typeface="Calibri" charset="0"/>
              <a:cs typeface="Calibri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53814" y="1604291"/>
            <a:ext cx="2299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ea typeface="Calibri" charset="0"/>
                <a:cs typeface="Calibri" charset="0"/>
              </a:rPr>
              <a:t>Parent </a:t>
            </a:r>
            <a:r>
              <a:rPr lang="en-US" sz="2000" b="1" dirty="0" err="1" smtClean="0">
                <a:ea typeface="Calibri" charset="0"/>
                <a:cs typeface="Calibri" charset="0"/>
              </a:rPr>
              <a:t>Goroutine</a:t>
            </a:r>
            <a:endParaRPr lang="en-US" sz="2000" b="1" dirty="0">
              <a:ea typeface="Calibri" charset="0"/>
              <a:cs typeface="Calibri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64731" y="2607179"/>
            <a:ext cx="2585596" cy="31858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053" y="5188688"/>
            <a:ext cx="1553996" cy="117453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06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矩形 17"/>
          <p:cNvSpPr>
            <a:spLocks noChangeArrowheads="1"/>
          </p:cNvSpPr>
          <p:nvPr/>
        </p:nvSpPr>
        <p:spPr bwMode="auto">
          <a:xfrm>
            <a:off x="0" y="0"/>
            <a:ext cx="9144000" cy="10652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48130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An </a:t>
            </a:r>
            <a:r>
              <a:rPr lang="en-US" altLang="zh-CN" dirty="0">
                <a:solidFill>
                  <a:schemeClr val="bg1"/>
                </a:solidFill>
                <a:ea typeface="MS PGothic" charset="-128"/>
              </a:rPr>
              <a:t>E</a:t>
            </a:r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xample of Go Concurrency </a:t>
            </a:r>
            <a:r>
              <a:rPr lang="en-US" altLang="zh-CN" dirty="0">
                <a:solidFill>
                  <a:schemeClr val="bg1"/>
                </a:solidFill>
                <a:ea typeface="MS PGothic" charset="-128"/>
              </a:rPr>
              <a:t>B</a:t>
            </a:r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ug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41" name="圆角矩形标注 176"/>
          <p:cNvSpPr/>
          <p:nvPr/>
        </p:nvSpPr>
        <p:spPr>
          <a:xfrm>
            <a:off x="4494213" y="23720425"/>
            <a:ext cx="1119187" cy="438150"/>
          </a:xfrm>
          <a:prstGeom prst="wedgeRoundRectCallout">
            <a:avLst>
              <a:gd name="adj1" fmla="val 44690"/>
              <a:gd name="adj2" fmla="val 17221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i="1">
                <a:solidFill>
                  <a:schemeClr val="tx1"/>
                </a:solidFill>
                <a:latin typeface="Consolas" panose="020B0609020204030204" pitchFamily="49" charset="0"/>
              </a:rPr>
              <a:t>failure</a:t>
            </a:r>
            <a:endParaRPr lang="zh-CN" alt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42" name="文本框 50"/>
          <p:cNvSpPr txBox="1"/>
          <p:nvPr/>
        </p:nvSpPr>
        <p:spPr>
          <a:xfrm>
            <a:off x="1475504" y="2269793"/>
            <a:ext cx="3803083" cy="409342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0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func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finishRequest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(t sec) r object { </a:t>
            </a:r>
            <a:r>
              <a:rPr lang="zh-CN" altLang="en-US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endParaRPr lang="en-US" altLang="zh-CN" sz="2000" dirty="0" smtClean="0">
              <a:solidFill>
                <a:srgbClr val="333333"/>
              </a:solidFill>
              <a:ea typeface="Calibri" charset="0"/>
              <a:cs typeface="Calibri" charset="0"/>
            </a:endParaRPr>
          </a:p>
          <a:p>
            <a:pPr>
              <a:defRPr/>
            </a:pP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ch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:= </a:t>
            </a:r>
            <a:r>
              <a:rPr lang="en-US" altLang="zh-CN" sz="2000" dirty="0">
                <a:ea typeface="Calibri" charset="0"/>
                <a:cs typeface="Calibri" charset="0"/>
              </a:rPr>
              <a:t>make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(</a:t>
            </a:r>
            <a:r>
              <a:rPr lang="en-US" altLang="zh-CN" sz="2000" b="1" dirty="0" err="1">
                <a:solidFill>
                  <a:srgbClr val="333333"/>
                </a:solidFill>
                <a:ea typeface="Calibri" charset="0"/>
                <a:cs typeface="Calibri" charset="0"/>
              </a:rPr>
              <a:t>chan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object)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 smtClean="0">
                <a:ea typeface="Calibri" charset="0"/>
                <a:cs typeface="Calibri" charset="0"/>
              </a:rPr>
              <a:t>    </a:t>
            </a:r>
            <a:r>
              <a:rPr lang="en-US" altLang="zh-CN" sz="2000" b="1" dirty="0" smtClean="0">
                <a:ea typeface="Calibri" charset="0"/>
                <a:cs typeface="Calibri" charset="0"/>
              </a:rPr>
              <a:t>go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000" b="1" dirty="0" err="1">
                <a:ea typeface="Calibri" charset="0"/>
                <a:cs typeface="Calibri" charset="0"/>
              </a:rPr>
              <a:t>func</a:t>
            </a:r>
            <a:r>
              <a:rPr lang="en-US" altLang="zh-CN" sz="2000" dirty="0">
                <a:ea typeface="Calibri" charset="0"/>
                <a:cs typeface="Calibri" charset="0"/>
              </a:rPr>
              <a:t>() </a:t>
            </a:r>
            <a:br>
              <a:rPr lang="en-US" altLang="zh-CN" sz="2000" dirty="0">
                <a:ea typeface="Calibri" charset="0"/>
                <a:cs typeface="Calibri" charset="0"/>
              </a:rPr>
            </a:br>
            <a:r>
              <a:rPr lang="en-US" altLang="zh-CN" sz="2000" dirty="0"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     result </a:t>
            </a:r>
            <a:r>
              <a:rPr lang="en-US" altLang="zh-CN" sz="2000" dirty="0">
                <a:ea typeface="Calibri" charset="0"/>
                <a:cs typeface="Calibri" charset="0"/>
              </a:rPr>
              <a:t>:= </a:t>
            </a:r>
            <a:r>
              <a:rPr lang="en-US" altLang="zh-CN" sz="2000" dirty="0" err="1">
                <a:ea typeface="Calibri" charset="0"/>
                <a:cs typeface="Calibri" charset="0"/>
              </a:rPr>
              <a:t>fn</a:t>
            </a:r>
            <a:r>
              <a:rPr lang="en-US" altLang="zh-CN" sz="2000" dirty="0">
                <a:ea typeface="Calibri" charset="0"/>
                <a:cs typeface="Calibri" charset="0"/>
              </a:rPr>
              <a:t>() </a:t>
            </a:r>
            <a:br>
              <a:rPr lang="en-US" altLang="zh-CN" sz="2000" dirty="0">
                <a:ea typeface="Calibri" charset="0"/>
                <a:cs typeface="Calibri" charset="0"/>
              </a:rPr>
            </a:br>
            <a:r>
              <a:rPr lang="en-US" altLang="zh-CN" sz="2000" dirty="0"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     </a:t>
            </a:r>
            <a:r>
              <a:rPr lang="en-US" altLang="zh-CN" sz="2000" dirty="0" err="1" smtClean="0">
                <a:ea typeface="Calibri" charset="0"/>
                <a:cs typeface="Calibri" charset="0"/>
              </a:rPr>
              <a:t>ch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ea typeface="Calibri" charset="0"/>
                <a:cs typeface="Calibri" charset="0"/>
              </a:rPr>
              <a:t>&lt;- result</a:t>
            </a:r>
          </a:p>
          <a:p>
            <a:pPr>
              <a:defRPr/>
            </a:pPr>
            <a:r>
              <a:rPr lang="en-US" altLang="zh-CN" sz="2000" dirty="0" smtClean="0">
                <a:ea typeface="Calibri" charset="0"/>
                <a:cs typeface="Calibri" charset="0"/>
              </a:rPr>
              <a:t>    }()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select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{</a:t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</a:t>
            </a:r>
            <a:r>
              <a:rPr lang="en-US" altLang="zh-CN" sz="2000" b="1" dirty="0" smtClean="0">
                <a:ea typeface="Calibri" charset="0"/>
                <a:cs typeface="Calibri" charset="0"/>
              </a:rPr>
              <a:t>case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ea typeface="Calibri" charset="0"/>
                <a:cs typeface="Calibri" charset="0"/>
              </a:rPr>
              <a:t>result = &lt;- </a:t>
            </a:r>
            <a:r>
              <a:rPr lang="en-US" altLang="zh-CN" sz="2000" dirty="0" err="1">
                <a:ea typeface="Calibri" charset="0"/>
                <a:cs typeface="Calibri" charset="0"/>
              </a:rPr>
              <a:t>ch</a:t>
            </a:r>
            <a:r>
              <a:rPr lang="en-US" altLang="zh-CN" sz="2000" dirty="0">
                <a:ea typeface="Calibri" charset="0"/>
                <a:cs typeface="Calibri" charset="0"/>
              </a:rPr>
              <a:t>:</a:t>
            </a:r>
            <a:br>
              <a:rPr lang="en-US" altLang="zh-CN" sz="2000" dirty="0"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  </a:t>
            </a:r>
            <a:r>
              <a:rPr lang="en-US" altLang="zh-CN" sz="20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return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result</a:t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b="1" dirty="0" smtClean="0">
                <a:ea typeface="Calibri" charset="0"/>
                <a:cs typeface="Calibri" charset="0"/>
              </a:rPr>
              <a:t>case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ea typeface="Calibri" charset="0"/>
                <a:cs typeface="Calibri" charset="0"/>
              </a:rPr>
              <a:t>&lt;- </a:t>
            </a:r>
            <a:r>
              <a:rPr lang="en-US" altLang="zh-CN" sz="2000" dirty="0" err="1" smtClean="0">
                <a:ea typeface="Calibri" charset="0"/>
                <a:cs typeface="Calibri" charset="0"/>
              </a:rPr>
              <a:t>time.timeout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(t):</a:t>
            </a:r>
            <a:r>
              <a:rPr lang="en-US" altLang="zh-CN" sz="2000" dirty="0">
                <a:solidFill>
                  <a:srgbClr val="FF0000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>
                <a:solidFill>
                  <a:srgbClr val="FF0000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  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</a:t>
            </a:r>
            <a:r>
              <a:rPr lang="en-US" altLang="zh-CN" sz="20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return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ea typeface="Calibri" charset="0"/>
                <a:cs typeface="Calibri" charset="0"/>
              </a:rPr>
              <a:t>nil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}</a:t>
            </a:r>
          </a:p>
          <a:p>
            <a:pPr>
              <a:defRPr/>
            </a:pP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} //Kubernetes#5316</a:t>
            </a:r>
            <a:endParaRPr lang="en-US" altLang="zh-CN" sz="2000" dirty="0">
              <a:solidFill>
                <a:srgbClr val="333333"/>
              </a:solidFill>
              <a:ea typeface="Calibri" charset="0"/>
              <a:cs typeface="Calibri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761266" y="2975805"/>
            <a:ext cx="2585596" cy="118344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53814" y="1604291"/>
            <a:ext cx="2299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ea typeface="Calibri" charset="0"/>
                <a:cs typeface="Calibri" charset="0"/>
              </a:rPr>
              <a:t>Parent </a:t>
            </a:r>
            <a:r>
              <a:rPr lang="en-US" sz="2000" b="1" dirty="0" err="1" smtClean="0">
                <a:ea typeface="Calibri" charset="0"/>
                <a:cs typeface="Calibri" charset="0"/>
              </a:rPr>
              <a:t>Goroutine</a:t>
            </a:r>
            <a:endParaRPr lang="en-US" sz="2000" b="1" dirty="0">
              <a:ea typeface="Calibri" charset="0"/>
              <a:cs typeface="Calibri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053" y="5188688"/>
            <a:ext cx="1553996" cy="117453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82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矩形 17"/>
          <p:cNvSpPr>
            <a:spLocks noChangeArrowheads="1"/>
          </p:cNvSpPr>
          <p:nvPr/>
        </p:nvSpPr>
        <p:spPr bwMode="auto">
          <a:xfrm>
            <a:off x="0" y="0"/>
            <a:ext cx="9144000" cy="10652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48130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An </a:t>
            </a:r>
            <a:r>
              <a:rPr lang="en-US" altLang="zh-CN" dirty="0">
                <a:solidFill>
                  <a:schemeClr val="bg1"/>
                </a:solidFill>
                <a:ea typeface="MS PGothic" charset="-128"/>
              </a:rPr>
              <a:t>E</a:t>
            </a:r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xample of Go </a:t>
            </a:r>
            <a:r>
              <a:rPr lang="en-US" altLang="zh-CN" dirty="0">
                <a:solidFill>
                  <a:schemeClr val="bg1"/>
                </a:solidFill>
                <a:ea typeface="MS PGothic" charset="-128"/>
              </a:rPr>
              <a:t>C</a:t>
            </a:r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oncurrency </a:t>
            </a:r>
            <a:r>
              <a:rPr lang="en-US" altLang="zh-CN" dirty="0">
                <a:solidFill>
                  <a:schemeClr val="bg1"/>
                </a:solidFill>
                <a:ea typeface="MS PGothic" charset="-128"/>
              </a:rPr>
              <a:t>B</a:t>
            </a:r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ug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41" name="圆角矩形标注 176"/>
          <p:cNvSpPr/>
          <p:nvPr/>
        </p:nvSpPr>
        <p:spPr>
          <a:xfrm>
            <a:off x="4494213" y="23720425"/>
            <a:ext cx="1119187" cy="438150"/>
          </a:xfrm>
          <a:prstGeom prst="wedgeRoundRectCallout">
            <a:avLst>
              <a:gd name="adj1" fmla="val 44690"/>
              <a:gd name="adj2" fmla="val 17221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i="1">
                <a:solidFill>
                  <a:schemeClr val="tx1"/>
                </a:solidFill>
                <a:latin typeface="Consolas" panose="020B0609020204030204" pitchFamily="49" charset="0"/>
              </a:rPr>
              <a:t>failure</a:t>
            </a:r>
            <a:endParaRPr lang="zh-CN" alt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42" name="文本框 50"/>
          <p:cNvSpPr txBox="1"/>
          <p:nvPr/>
        </p:nvSpPr>
        <p:spPr>
          <a:xfrm>
            <a:off x="1475504" y="2269793"/>
            <a:ext cx="3803083" cy="409342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0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func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finishRequest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(t sec) r object { </a:t>
            </a:r>
            <a:r>
              <a:rPr lang="zh-CN" altLang="en-US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endParaRPr lang="en-US" altLang="zh-CN" sz="2000" dirty="0" smtClean="0">
              <a:solidFill>
                <a:srgbClr val="333333"/>
              </a:solidFill>
              <a:ea typeface="Calibri" charset="0"/>
              <a:cs typeface="Calibri" charset="0"/>
            </a:endParaRPr>
          </a:p>
          <a:p>
            <a:pPr>
              <a:defRPr/>
            </a:pP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ch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:= </a:t>
            </a:r>
            <a:r>
              <a:rPr lang="en-US" altLang="zh-CN" sz="2000" dirty="0">
                <a:ea typeface="Calibri" charset="0"/>
                <a:cs typeface="Calibri" charset="0"/>
              </a:rPr>
              <a:t>make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(</a:t>
            </a:r>
            <a:r>
              <a:rPr lang="en-US" altLang="zh-CN" sz="2000" b="1" dirty="0" err="1">
                <a:solidFill>
                  <a:srgbClr val="333333"/>
                </a:solidFill>
                <a:ea typeface="Calibri" charset="0"/>
                <a:cs typeface="Calibri" charset="0"/>
              </a:rPr>
              <a:t>chan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object)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b="1" dirty="0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go</a:t>
            </a: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b="1" dirty="0" err="1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func</a:t>
            </a:r>
            <a:r>
              <a:rPr lang="en-US" altLang="zh-CN" sz="2000" dirty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() </a:t>
            </a:r>
            <a:br>
              <a:rPr lang="en-US" altLang="zh-CN" sz="2000" dirty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      result </a:t>
            </a:r>
            <a:r>
              <a:rPr lang="en-US" altLang="zh-CN" sz="2000" dirty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:= </a:t>
            </a:r>
            <a:r>
              <a:rPr lang="en-US" altLang="zh-CN" sz="2000" dirty="0" err="1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fn</a:t>
            </a:r>
            <a:r>
              <a:rPr lang="en-US" altLang="zh-CN" sz="2000" dirty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() </a:t>
            </a:r>
            <a:br>
              <a:rPr lang="en-US" altLang="zh-CN" sz="2000" dirty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      </a:t>
            </a:r>
            <a:r>
              <a:rPr lang="en-US" altLang="zh-CN" sz="2000" dirty="0" err="1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ch</a:t>
            </a: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&lt;- result</a:t>
            </a:r>
          </a:p>
          <a:p>
            <a:pPr>
              <a:defRPr/>
            </a:pP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    }()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select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{</a:t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</a:t>
            </a:r>
            <a:r>
              <a:rPr lang="en-US" altLang="zh-CN" sz="2000" b="1" dirty="0" smtClean="0">
                <a:ea typeface="Calibri" charset="0"/>
                <a:cs typeface="Calibri" charset="0"/>
              </a:rPr>
              <a:t>case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ea typeface="Calibri" charset="0"/>
                <a:cs typeface="Calibri" charset="0"/>
              </a:rPr>
              <a:t>result = &lt;- </a:t>
            </a:r>
            <a:r>
              <a:rPr lang="en-US" altLang="zh-CN" sz="2000" dirty="0" err="1">
                <a:ea typeface="Calibri" charset="0"/>
                <a:cs typeface="Calibri" charset="0"/>
              </a:rPr>
              <a:t>ch</a:t>
            </a:r>
            <a:r>
              <a:rPr lang="en-US" altLang="zh-CN" sz="2000" dirty="0">
                <a:ea typeface="Calibri" charset="0"/>
                <a:cs typeface="Calibri" charset="0"/>
              </a:rPr>
              <a:t>:</a:t>
            </a:r>
            <a:br>
              <a:rPr lang="en-US" altLang="zh-CN" sz="2000" dirty="0"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  </a:t>
            </a:r>
            <a:r>
              <a:rPr lang="en-US" altLang="zh-CN" sz="20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return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result</a:t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b="1" dirty="0" smtClean="0">
                <a:ea typeface="Calibri" charset="0"/>
                <a:cs typeface="Calibri" charset="0"/>
              </a:rPr>
              <a:t>case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ea typeface="Calibri" charset="0"/>
                <a:cs typeface="Calibri" charset="0"/>
              </a:rPr>
              <a:t>&lt;- </a:t>
            </a:r>
            <a:r>
              <a:rPr lang="en-US" altLang="zh-CN" sz="2000" dirty="0" err="1" smtClean="0">
                <a:ea typeface="Calibri" charset="0"/>
                <a:cs typeface="Calibri" charset="0"/>
              </a:rPr>
              <a:t>time.timeout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(t):</a:t>
            </a:r>
            <a:r>
              <a:rPr lang="en-US" altLang="zh-CN" sz="2000" dirty="0">
                <a:solidFill>
                  <a:srgbClr val="FF0000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>
                <a:solidFill>
                  <a:srgbClr val="FF0000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  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</a:t>
            </a:r>
            <a:r>
              <a:rPr lang="en-US" altLang="zh-CN" sz="20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return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ea typeface="Calibri" charset="0"/>
                <a:cs typeface="Calibri" charset="0"/>
              </a:rPr>
              <a:t>nil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}</a:t>
            </a:r>
          </a:p>
          <a:p>
            <a:pPr>
              <a:defRPr/>
            </a:pP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} //Kubernetes#5316</a:t>
            </a:r>
            <a:endParaRPr lang="en-US" altLang="zh-CN" sz="2000" dirty="0">
              <a:solidFill>
                <a:srgbClr val="333333"/>
              </a:solidFill>
              <a:ea typeface="Calibri" charset="0"/>
              <a:cs typeface="Calibri" charset="0"/>
            </a:endParaRPr>
          </a:p>
        </p:txBody>
      </p:sp>
      <p:sp>
        <p:nvSpPr>
          <p:cNvPr id="8" name="文本框 50"/>
          <p:cNvSpPr txBox="1"/>
          <p:nvPr/>
        </p:nvSpPr>
        <p:spPr>
          <a:xfrm>
            <a:off x="6074025" y="2937648"/>
            <a:ext cx="1920048" cy="132343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000" b="1" dirty="0" smtClean="0">
                <a:ea typeface="Calibri" charset="0"/>
                <a:cs typeface="Calibri" charset="0"/>
              </a:rPr>
              <a:t>go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000" b="1" dirty="0" err="1">
                <a:ea typeface="Calibri" charset="0"/>
                <a:cs typeface="Calibri" charset="0"/>
              </a:rPr>
              <a:t>func</a:t>
            </a:r>
            <a:r>
              <a:rPr lang="en-US" altLang="zh-CN" sz="2000" dirty="0">
                <a:ea typeface="Calibri" charset="0"/>
                <a:cs typeface="Calibri" charset="0"/>
              </a:rPr>
              <a:t>() </a:t>
            </a:r>
            <a:br>
              <a:rPr lang="en-US" altLang="zh-CN" sz="2000" dirty="0">
                <a:ea typeface="Calibri" charset="0"/>
                <a:cs typeface="Calibri" charset="0"/>
              </a:rPr>
            </a:br>
            <a:r>
              <a:rPr lang="en-US" altLang="zh-CN" sz="2000" dirty="0">
                <a:ea typeface="Calibri" charset="0"/>
                <a:cs typeface="Calibri" charset="0"/>
              </a:rPr>
              <a:t>    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result </a:t>
            </a:r>
            <a:r>
              <a:rPr lang="en-US" altLang="zh-CN" sz="2000" dirty="0">
                <a:ea typeface="Calibri" charset="0"/>
                <a:cs typeface="Calibri" charset="0"/>
              </a:rPr>
              <a:t>:= </a:t>
            </a:r>
            <a:r>
              <a:rPr lang="en-US" altLang="zh-CN" sz="2000" dirty="0" err="1">
                <a:ea typeface="Calibri" charset="0"/>
                <a:cs typeface="Calibri" charset="0"/>
              </a:rPr>
              <a:t>fn</a:t>
            </a:r>
            <a:r>
              <a:rPr lang="en-US" altLang="zh-CN" sz="2000" dirty="0">
                <a:ea typeface="Calibri" charset="0"/>
                <a:cs typeface="Calibri" charset="0"/>
              </a:rPr>
              <a:t>() </a:t>
            </a:r>
            <a:br>
              <a:rPr lang="en-US" altLang="zh-CN" sz="2000" dirty="0">
                <a:ea typeface="Calibri" charset="0"/>
                <a:cs typeface="Calibri" charset="0"/>
              </a:rPr>
            </a:br>
            <a:r>
              <a:rPr lang="en-US" altLang="zh-CN" sz="2000" dirty="0">
                <a:ea typeface="Calibri" charset="0"/>
                <a:cs typeface="Calibri" charset="0"/>
              </a:rPr>
              <a:t>    </a:t>
            </a:r>
            <a:r>
              <a:rPr lang="en-US" altLang="zh-CN" sz="2000" dirty="0" err="1" smtClean="0">
                <a:ea typeface="Calibri" charset="0"/>
                <a:cs typeface="Calibri" charset="0"/>
              </a:rPr>
              <a:t>ch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ea typeface="Calibri" charset="0"/>
                <a:cs typeface="Calibri" charset="0"/>
              </a:rPr>
              <a:t>&lt;- 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result </a:t>
            </a:r>
          </a:p>
          <a:p>
            <a:pPr>
              <a:defRPr/>
            </a:pPr>
            <a:r>
              <a:rPr lang="en-US" altLang="zh-CN" sz="2000" dirty="0" smtClean="0">
                <a:ea typeface="Calibri" charset="0"/>
                <a:cs typeface="Calibri" charset="0"/>
              </a:rPr>
              <a:t>}()</a:t>
            </a:r>
          </a:p>
        </p:txBody>
      </p:sp>
      <p:sp>
        <p:nvSpPr>
          <p:cNvPr id="9" name="Rectangle 8"/>
          <p:cNvSpPr/>
          <p:nvPr/>
        </p:nvSpPr>
        <p:spPr>
          <a:xfrm>
            <a:off x="6023887" y="1600200"/>
            <a:ext cx="20723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ea typeface="Calibri" charset="0"/>
                <a:cs typeface="Calibri" charset="0"/>
              </a:rPr>
              <a:t>Child </a:t>
            </a:r>
            <a:r>
              <a:rPr lang="en-US" sz="2000" b="1" dirty="0" err="1" smtClean="0">
                <a:ea typeface="Calibri" charset="0"/>
                <a:cs typeface="Calibri" charset="0"/>
              </a:rPr>
              <a:t>Goroutine</a:t>
            </a:r>
            <a:endParaRPr lang="en-US" sz="2000" b="1" dirty="0">
              <a:ea typeface="Calibri" charset="0"/>
              <a:cs typeface="Calibri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44002" y="3619500"/>
            <a:ext cx="1345847" cy="27694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344002" y="3305802"/>
            <a:ext cx="1345847" cy="2605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989632" y="4497292"/>
            <a:ext cx="2055318" cy="2605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89631" y="5106892"/>
            <a:ext cx="2504581" cy="2605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53814" y="1604291"/>
            <a:ext cx="2299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ea typeface="Calibri" charset="0"/>
                <a:cs typeface="Calibri" charset="0"/>
              </a:rPr>
              <a:t>Parent </a:t>
            </a:r>
            <a:r>
              <a:rPr lang="en-US" sz="2000" b="1" dirty="0" err="1" smtClean="0">
                <a:ea typeface="Calibri" charset="0"/>
                <a:cs typeface="Calibri" charset="0"/>
              </a:rPr>
              <a:t>Goroutine</a:t>
            </a:r>
            <a:endParaRPr lang="en-US" sz="2000" b="1" dirty="0">
              <a:ea typeface="Calibri" charset="0"/>
              <a:cs typeface="Calibri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053" y="5188688"/>
            <a:ext cx="1553996" cy="117453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37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6" grpId="0" animBg="1"/>
      <p:bldP spid="16" grpId="1" animBg="1"/>
      <p:bldP spid="21" grpId="0" animBg="1"/>
      <p:bldP spid="21" grpId="1" animBg="1"/>
      <p:bldP spid="23" grpId="0" animBg="1"/>
      <p:bldP spid="23" grpId="1" animBg="1"/>
      <p:bldP spid="25" grpId="0" animBg="1"/>
      <p:bldP spid="2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矩形 17"/>
          <p:cNvSpPr>
            <a:spLocks noChangeArrowheads="1"/>
          </p:cNvSpPr>
          <p:nvPr/>
        </p:nvSpPr>
        <p:spPr bwMode="auto">
          <a:xfrm>
            <a:off x="0" y="0"/>
            <a:ext cx="9144000" cy="10652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48130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An </a:t>
            </a:r>
            <a:r>
              <a:rPr lang="en-US" altLang="zh-CN" dirty="0">
                <a:solidFill>
                  <a:schemeClr val="bg1"/>
                </a:solidFill>
                <a:ea typeface="MS PGothic" charset="-128"/>
              </a:rPr>
              <a:t>E</a:t>
            </a:r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xample of Go Concurrency </a:t>
            </a:r>
            <a:r>
              <a:rPr lang="en-US" altLang="zh-CN" dirty="0">
                <a:solidFill>
                  <a:schemeClr val="bg1"/>
                </a:solidFill>
                <a:ea typeface="MS PGothic" charset="-128"/>
              </a:rPr>
              <a:t>B</a:t>
            </a:r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ug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41" name="圆角矩形标注 176"/>
          <p:cNvSpPr/>
          <p:nvPr/>
        </p:nvSpPr>
        <p:spPr>
          <a:xfrm>
            <a:off x="4494213" y="23720425"/>
            <a:ext cx="1119187" cy="438150"/>
          </a:xfrm>
          <a:prstGeom prst="wedgeRoundRectCallout">
            <a:avLst>
              <a:gd name="adj1" fmla="val 44690"/>
              <a:gd name="adj2" fmla="val 17221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i="1">
                <a:solidFill>
                  <a:schemeClr val="tx1"/>
                </a:solidFill>
                <a:latin typeface="Consolas" panose="020B0609020204030204" pitchFamily="49" charset="0"/>
              </a:rPr>
              <a:t>failure</a:t>
            </a:r>
            <a:endParaRPr lang="zh-CN" alt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42" name="文本框 50"/>
          <p:cNvSpPr txBox="1"/>
          <p:nvPr/>
        </p:nvSpPr>
        <p:spPr>
          <a:xfrm>
            <a:off x="1475504" y="2269793"/>
            <a:ext cx="3803083" cy="409342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0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func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finishRequest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(t sec) r object { </a:t>
            </a:r>
            <a:r>
              <a:rPr lang="zh-CN" altLang="en-US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endParaRPr lang="en-US" altLang="zh-CN" sz="2000" dirty="0" smtClean="0">
              <a:solidFill>
                <a:srgbClr val="333333"/>
              </a:solidFill>
              <a:ea typeface="Calibri" charset="0"/>
              <a:cs typeface="Calibri" charset="0"/>
            </a:endParaRPr>
          </a:p>
          <a:p>
            <a:pPr>
              <a:defRPr/>
            </a:pP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ch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:= </a:t>
            </a:r>
            <a:r>
              <a:rPr lang="en-US" altLang="zh-CN" sz="2000" dirty="0">
                <a:ea typeface="Calibri" charset="0"/>
                <a:cs typeface="Calibri" charset="0"/>
              </a:rPr>
              <a:t>make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(</a:t>
            </a:r>
            <a:r>
              <a:rPr lang="en-US" altLang="zh-CN" sz="2000" b="1" dirty="0" err="1">
                <a:solidFill>
                  <a:srgbClr val="333333"/>
                </a:solidFill>
                <a:ea typeface="Calibri" charset="0"/>
                <a:cs typeface="Calibri" charset="0"/>
              </a:rPr>
              <a:t>chan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object)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b="1" dirty="0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go</a:t>
            </a: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b="1" dirty="0" err="1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func</a:t>
            </a:r>
            <a:r>
              <a:rPr lang="en-US" altLang="zh-CN" sz="2000" dirty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() </a:t>
            </a:r>
            <a:br>
              <a:rPr lang="en-US" altLang="zh-CN" sz="2000" dirty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      result </a:t>
            </a:r>
            <a:r>
              <a:rPr lang="en-US" altLang="zh-CN" sz="2000" dirty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:= </a:t>
            </a:r>
            <a:r>
              <a:rPr lang="en-US" altLang="zh-CN" sz="2000" dirty="0" err="1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fn</a:t>
            </a:r>
            <a:r>
              <a:rPr lang="en-US" altLang="zh-CN" sz="2000" dirty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() </a:t>
            </a:r>
            <a:br>
              <a:rPr lang="en-US" altLang="zh-CN" sz="2000" dirty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      </a:t>
            </a:r>
            <a:r>
              <a:rPr lang="en-US" altLang="zh-CN" sz="2000" dirty="0" err="1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ch</a:t>
            </a: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&lt;- result</a:t>
            </a:r>
          </a:p>
          <a:p>
            <a:pPr>
              <a:defRPr/>
            </a:pP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    }()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select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{</a:t>
            </a:r>
            <a:b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  </a:t>
            </a:r>
            <a:r>
              <a:rPr lang="en-US" altLang="zh-CN" sz="2000" b="1" dirty="0" smtClean="0">
                <a:ea typeface="Calibri" charset="0"/>
                <a:cs typeface="Calibri" charset="0"/>
              </a:rPr>
              <a:t>case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result = &lt;- </a:t>
            </a:r>
            <a:r>
              <a:rPr lang="en-US" altLang="zh-CN" sz="2000" dirty="0" err="1" smtClean="0">
                <a:ea typeface="Calibri" charset="0"/>
                <a:cs typeface="Calibri" charset="0"/>
              </a:rPr>
              <a:t>ch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:</a:t>
            </a:r>
            <a:br>
              <a:rPr lang="en-US" altLang="zh-CN" sz="2000" dirty="0" smtClean="0">
                <a:ea typeface="Calibri" charset="0"/>
                <a:cs typeface="Calibri" charset="0"/>
              </a:rPr>
            </a:b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      </a:t>
            </a:r>
            <a:r>
              <a:rPr lang="en-US" altLang="zh-CN" sz="20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return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result</a:t>
            </a:r>
            <a:b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  </a:t>
            </a:r>
            <a:r>
              <a:rPr lang="en-US" altLang="zh-CN" sz="2000" b="1" dirty="0" smtClean="0">
                <a:ea typeface="Calibri" charset="0"/>
                <a:cs typeface="Calibri" charset="0"/>
              </a:rPr>
              <a:t>case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&lt;- </a:t>
            </a:r>
            <a:r>
              <a:rPr lang="en-US" altLang="zh-CN" sz="2000" dirty="0" err="1" smtClean="0">
                <a:ea typeface="Calibri" charset="0"/>
                <a:cs typeface="Calibri" charset="0"/>
              </a:rPr>
              <a:t>time.timeout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(t):</a:t>
            </a:r>
            <a:r>
              <a:rPr lang="en-US" altLang="zh-CN" sz="2000" dirty="0" smtClean="0">
                <a:solidFill>
                  <a:srgbClr val="FF0000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 smtClean="0">
                <a:solidFill>
                  <a:srgbClr val="FF0000"/>
                </a:solidFill>
                <a:ea typeface="Calibri" charset="0"/>
                <a:cs typeface="Calibri" charset="0"/>
              </a:rPr>
            </a:b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      </a:t>
            </a:r>
            <a:r>
              <a:rPr lang="en-US" altLang="zh-CN" sz="20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return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nil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}</a:t>
            </a:r>
          </a:p>
          <a:p>
            <a:pPr>
              <a:defRPr/>
            </a:pP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} //Kubernetes#5316</a:t>
            </a:r>
            <a:endParaRPr lang="en-US" altLang="zh-CN" sz="2000" dirty="0">
              <a:solidFill>
                <a:srgbClr val="333333"/>
              </a:solidFill>
              <a:ea typeface="Calibri" charset="0"/>
              <a:cs typeface="Calibri" charset="0"/>
            </a:endParaRPr>
          </a:p>
        </p:txBody>
      </p:sp>
      <p:sp>
        <p:nvSpPr>
          <p:cNvPr id="8" name="文本框 50"/>
          <p:cNvSpPr txBox="1"/>
          <p:nvPr/>
        </p:nvSpPr>
        <p:spPr>
          <a:xfrm>
            <a:off x="6074025" y="2937648"/>
            <a:ext cx="1920048" cy="132343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000" b="1" dirty="0" smtClean="0">
                <a:ea typeface="Calibri" charset="0"/>
                <a:cs typeface="Calibri" charset="0"/>
              </a:rPr>
              <a:t>go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000" b="1" dirty="0" err="1">
                <a:ea typeface="Calibri" charset="0"/>
                <a:cs typeface="Calibri" charset="0"/>
              </a:rPr>
              <a:t>func</a:t>
            </a:r>
            <a:r>
              <a:rPr lang="en-US" altLang="zh-CN" sz="2000" dirty="0">
                <a:ea typeface="Calibri" charset="0"/>
                <a:cs typeface="Calibri" charset="0"/>
              </a:rPr>
              <a:t>() </a:t>
            </a:r>
            <a:br>
              <a:rPr lang="en-US" altLang="zh-CN" sz="2000" dirty="0">
                <a:ea typeface="Calibri" charset="0"/>
                <a:cs typeface="Calibri" charset="0"/>
              </a:rPr>
            </a:br>
            <a:r>
              <a:rPr lang="en-US" altLang="zh-CN" sz="2000" dirty="0">
                <a:ea typeface="Calibri" charset="0"/>
                <a:cs typeface="Calibri" charset="0"/>
              </a:rPr>
              <a:t>    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result </a:t>
            </a:r>
            <a:r>
              <a:rPr lang="en-US" altLang="zh-CN" sz="2000" dirty="0">
                <a:ea typeface="Calibri" charset="0"/>
                <a:cs typeface="Calibri" charset="0"/>
              </a:rPr>
              <a:t>:= </a:t>
            </a:r>
            <a:r>
              <a:rPr lang="en-US" altLang="zh-CN" sz="2000" dirty="0" err="1">
                <a:ea typeface="Calibri" charset="0"/>
                <a:cs typeface="Calibri" charset="0"/>
              </a:rPr>
              <a:t>fn</a:t>
            </a:r>
            <a:r>
              <a:rPr lang="en-US" altLang="zh-CN" sz="2000" dirty="0">
                <a:ea typeface="Calibri" charset="0"/>
                <a:cs typeface="Calibri" charset="0"/>
              </a:rPr>
              <a:t>() </a:t>
            </a:r>
            <a:br>
              <a:rPr lang="en-US" altLang="zh-CN" sz="2000" dirty="0">
                <a:ea typeface="Calibri" charset="0"/>
                <a:cs typeface="Calibri" charset="0"/>
              </a:rPr>
            </a:br>
            <a:r>
              <a:rPr lang="en-US" altLang="zh-CN" sz="2000" dirty="0">
                <a:ea typeface="Calibri" charset="0"/>
                <a:cs typeface="Calibri" charset="0"/>
              </a:rPr>
              <a:t>    </a:t>
            </a:r>
            <a:r>
              <a:rPr lang="en-US" altLang="zh-CN" sz="2000" dirty="0" err="1" smtClean="0">
                <a:ea typeface="Calibri" charset="0"/>
                <a:cs typeface="Calibri" charset="0"/>
              </a:rPr>
              <a:t>ch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ea typeface="Calibri" charset="0"/>
                <a:cs typeface="Calibri" charset="0"/>
              </a:rPr>
              <a:t>&lt;- 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result </a:t>
            </a:r>
          </a:p>
          <a:p>
            <a:pPr>
              <a:defRPr/>
            </a:pPr>
            <a:r>
              <a:rPr lang="en-US" altLang="zh-CN" sz="2000" dirty="0" smtClean="0">
                <a:ea typeface="Calibri" charset="0"/>
                <a:cs typeface="Calibri" charset="0"/>
              </a:rPr>
              <a:t>}()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544297" y="5218121"/>
            <a:ext cx="1069103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45206" y="4902885"/>
            <a:ext cx="987771" cy="646331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timeout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signal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37653" y="3574324"/>
            <a:ext cx="1247720" cy="3603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ular Callout 17"/>
          <p:cNvSpPr/>
          <p:nvPr/>
        </p:nvSpPr>
        <p:spPr>
          <a:xfrm>
            <a:off x="7252231" y="2535249"/>
            <a:ext cx="1536192" cy="649224"/>
          </a:xfrm>
          <a:prstGeom prst="wedgeRectCallout">
            <a:avLst>
              <a:gd name="adj1" fmla="val -30990"/>
              <a:gd name="adj2" fmla="val 109843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252231" y="2541501"/>
            <a:ext cx="1537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blocking and </a:t>
            </a:r>
          </a:p>
          <a:p>
            <a:r>
              <a:rPr lang="en-US" dirty="0" err="1" smtClean="0"/>
              <a:t>goroutine</a:t>
            </a:r>
            <a:r>
              <a:rPr lang="en-US" dirty="0" smtClean="0"/>
              <a:t> leak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118334" y="4756150"/>
            <a:ext cx="1511566" cy="332725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iley Face 21"/>
          <p:cNvSpPr>
            <a:spLocks noChangeAspect="1"/>
          </p:cNvSpPr>
          <p:nvPr/>
        </p:nvSpPr>
        <p:spPr>
          <a:xfrm>
            <a:off x="240725" y="4664120"/>
            <a:ext cx="571500" cy="487680"/>
          </a:xfrm>
          <a:prstGeom prst="smileyFac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4013200" y="3823855"/>
            <a:ext cx="2193636" cy="735445"/>
          </a:xfrm>
          <a:prstGeom prst="straightConnector1">
            <a:avLst/>
          </a:prstGeom>
          <a:ln w="25400">
            <a:solidFill>
              <a:srgbClr val="00B050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Left Arrow 9"/>
          <p:cNvSpPr/>
          <p:nvPr/>
        </p:nvSpPr>
        <p:spPr>
          <a:xfrm>
            <a:off x="1097397" y="4800600"/>
            <a:ext cx="716397" cy="228486"/>
          </a:xfrm>
          <a:prstGeom prst="leftArrow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124684" y="5378088"/>
            <a:ext cx="1511566" cy="33272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Arrow 27"/>
          <p:cNvSpPr/>
          <p:nvPr/>
        </p:nvSpPr>
        <p:spPr>
          <a:xfrm>
            <a:off x="1097396" y="5416642"/>
            <a:ext cx="716397" cy="228486"/>
          </a:xfrm>
          <a:prstGeom prst="leftArrow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53" y="5288569"/>
            <a:ext cx="576072" cy="484632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6023887" y="1600200"/>
            <a:ext cx="20723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ea typeface="Calibri" charset="0"/>
                <a:cs typeface="Calibri" charset="0"/>
              </a:rPr>
              <a:t>Child </a:t>
            </a:r>
            <a:r>
              <a:rPr lang="en-US" sz="2000" b="1" dirty="0" err="1" smtClean="0">
                <a:ea typeface="Calibri" charset="0"/>
                <a:cs typeface="Calibri" charset="0"/>
              </a:rPr>
              <a:t>Goroutine</a:t>
            </a:r>
            <a:endParaRPr lang="en-US" sz="2000" b="1" dirty="0">
              <a:ea typeface="Calibri" charset="0"/>
              <a:cs typeface="Calibri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53814" y="1604291"/>
            <a:ext cx="2299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ea typeface="Calibri" charset="0"/>
                <a:cs typeface="Calibri" charset="0"/>
              </a:rPr>
              <a:t>Parent </a:t>
            </a:r>
            <a:r>
              <a:rPr lang="en-US" sz="2000" b="1" dirty="0" err="1" smtClean="0">
                <a:ea typeface="Calibri" charset="0"/>
                <a:cs typeface="Calibri" charset="0"/>
              </a:rPr>
              <a:t>Goroutine</a:t>
            </a:r>
            <a:endParaRPr lang="en-US" sz="2000" b="1" dirty="0">
              <a:ea typeface="Calibri" charset="0"/>
              <a:cs typeface="Calibri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053" y="5188688"/>
            <a:ext cx="1553996" cy="117453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60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8" grpId="0" animBg="1"/>
      <p:bldP spid="20" grpId="0"/>
      <p:bldP spid="17" grpId="0" animBg="1"/>
      <p:bldP spid="22" grpId="0" animBg="1"/>
      <p:bldP spid="10" grpId="0" animBg="1"/>
      <p:bldP spid="27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矩形 17"/>
          <p:cNvSpPr>
            <a:spLocks noChangeArrowheads="1"/>
          </p:cNvSpPr>
          <p:nvPr/>
        </p:nvSpPr>
        <p:spPr bwMode="auto">
          <a:xfrm>
            <a:off x="0" y="0"/>
            <a:ext cx="9144000" cy="10652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48130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An </a:t>
            </a:r>
            <a:r>
              <a:rPr lang="en-US" altLang="zh-CN" dirty="0">
                <a:solidFill>
                  <a:schemeClr val="bg1"/>
                </a:solidFill>
                <a:ea typeface="MS PGothic" charset="-128"/>
              </a:rPr>
              <a:t>E</a:t>
            </a:r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xample of Go Concurrency </a:t>
            </a:r>
            <a:r>
              <a:rPr lang="en-US" altLang="zh-CN" dirty="0">
                <a:solidFill>
                  <a:schemeClr val="bg1"/>
                </a:solidFill>
                <a:ea typeface="MS PGothic" charset="-128"/>
              </a:rPr>
              <a:t>B</a:t>
            </a:r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ug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41" name="圆角矩形标注 176"/>
          <p:cNvSpPr/>
          <p:nvPr/>
        </p:nvSpPr>
        <p:spPr>
          <a:xfrm>
            <a:off x="4494213" y="23720425"/>
            <a:ext cx="1119187" cy="438150"/>
          </a:xfrm>
          <a:prstGeom prst="wedgeRoundRectCallout">
            <a:avLst>
              <a:gd name="adj1" fmla="val 44690"/>
              <a:gd name="adj2" fmla="val 17221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i="1">
                <a:solidFill>
                  <a:schemeClr val="tx1"/>
                </a:solidFill>
                <a:latin typeface="Consolas" panose="020B0609020204030204" pitchFamily="49" charset="0"/>
              </a:rPr>
              <a:t>failure</a:t>
            </a:r>
            <a:endParaRPr lang="zh-CN" alt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42" name="文本框 50"/>
          <p:cNvSpPr txBox="1"/>
          <p:nvPr/>
        </p:nvSpPr>
        <p:spPr>
          <a:xfrm>
            <a:off x="1475504" y="2269793"/>
            <a:ext cx="3803083" cy="409342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0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func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finishRequest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(t sec) r object { </a:t>
            </a:r>
            <a:r>
              <a:rPr lang="zh-CN" altLang="en-US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endParaRPr lang="en-US" altLang="zh-CN" sz="2000" dirty="0" smtClean="0">
              <a:solidFill>
                <a:srgbClr val="333333"/>
              </a:solidFill>
              <a:ea typeface="Calibri" charset="0"/>
              <a:cs typeface="Calibri" charset="0"/>
            </a:endParaRPr>
          </a:p>
          <a:p>
            <a:pPr>
              <a:defRPr/>
            </a:pP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ch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:= </a:t>
            </a:r>
            <a:r>
              <a:rPr lang="en-US" altLang="zh-CN" sz="2000" dirty="0">
                <a:ea typeface="Calibri" charset="0"/>
                <a:cs typeface="Calibri" charset="0"/>
              </a:rPr>
              <a:t>make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(</a:t>
            </a:r>
            <a:r>
              <a:rPr lang="en-US" altLang="zh-CN" sz="2000" b="1" dirty="0" err="1">
                <a:solidFill>
                  <a:srgbClr val="333333"/>
                </a:solidFill>
                <a:ea typeface="Calibri" charset="0"/>
                <a:cs typeface="Calibri" charset="0"/>
              </a:rPr>
              <a:t>chan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object)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b="1" dirty="0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go</a:t>
            </a: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b="1" dirty="0" err="1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func</a:t>
            </a:r>
            <a:r>
              <a:rPr lang="en-US" altLang="zh-CN" sz="2000" dirty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() </a:t>
            </a:r>
            <a:br>
              <a:rPr lang="en-US" altLang="zh-CN" sz="2000" dirty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      result </a:t>
            </a:r>
            <a:r>
              <a:rPr lang="en-US" altLang="zh-CN" sz="2000" dirty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:= </a:t>
            </a:r>
            <a:r>
              <a:rPr lang="en-US" altLang="zh-CN" sz="2000" dirty="0" err="1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fn</a:t>
            </a:r>
            <a:r>
              <a:rPr lang="en-US" altLang="zh-CN" sz="2000" dirty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() </a:t>
            </a:r>
            <a:br>
              <a:rPr lang="en-US" altLang="zh-CN" sz="2000" dirty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      </a:t>
            </a:r>
            <a:r>
              <a:rPr lang="en-US" altLang="zh-CN" sz="2000" dirty="0" err="1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ch</a:t>
            </a: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&lt;- result</a:t>
            </a:r>
          </a:p>
          <a:p>
            <a:pPr>
              <a:defRPr/>
            </a:pPr>
            <a:r>
              <a:rPr lang="en-US" altLang="zh-CN" sz="2000" dirty="0" smtClean="0">
                <a:solidFill>
                  <a:schemeClr val="bg1">
                    <a:lumMod val="75000"/>
                  </a:schemeClr>
                </a:solidFill>
                <a:ea typeface="Calibri" charset="0"/>
                <a:cs typeface="Calibri" charset="0"/>
              </a:rPr>
              <a:t>    }()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select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{</a:t>
            </a:r>
            <a:b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  </a:t>
            </a:r>
            <a:r>
              <a:rPr lang="en-US" altLang="zh-CN" sz="2000" b="1" dirty="0" smtClean="0">
                <a:ea typeface="Calibri" charset="0"/>
                <a:cs typeface="Calibri" charset="0"/>
              </a:rPr>
              <a:t>case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result = &lt;- </a:t>
            </a:r>
            <a:r>
              <a:rPr lang="en-US" altLang="zh-CN" sz="2000" dirty="0" err="1" smtClean="0">
                <a:ea typeface="Calibri" charset="0"/>
                <a:cs typeface="Calibri" charset="0"/>
              </a:rPr>
              <a:t>ch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:</a:t>
            </a:r>
            <a:br>
              <a:rPr lang="en-US" altLang="zh-CN" sz="2000" dirty="0" smtClean="0">
                <a:ea typeface="Calibri" charset="0"/>
                <a:cs typeface="Calibri" charset="0"/>
              </a:rPr>
            </a:b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      </a:t>
            </a:r>
            <a:r>
              <a:rPr lang="en-US" altLang="zh-CN" sz="20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return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result</a:t>
            </a:r>
            <a:b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  </a:t>
            </a:r>
            <a:r>
              <a:rPr lang="en-US" altLang="zh-CN" sz="2000" b="1" dirty="0" smtClean="0">
                <a:ea typeface="Calibri" charset="0"/>
                <a:cs typeface="Calibri" charset="0"/>
              </a:rPr>
              <a:t>case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&lt;- </a:t>
            </a:r>
            <a:r>
              <a:rPr lang="en-US" altLang="zh-CN" sz="2000" dirty="0" err="1" smtClean="0">
                <a:ea typeface="Calibri" charset="0"/>
                <a:cs typeface="Calibri" charset="0"/>
              </a:rPr>
              <a:t>time.timeout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(t):</a:t>
            </a:r>
            <a:r>
              <a:rPr lang="en-US" altLang="zh-CN" sz="2000" dirty="0" smtClean="0">
                <a:solidFill>
                  <a:srgbClr val="FF0000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 smtClean="0">
                <a:solidFill>
                  <a:srgbClr val="FF0000"/>
                </a:solidFill>
                <a:ea typeface="Calibri" charset="0"/>
                <a:cs typeface="Calibri" charset="0"/>
              </a:rPr>
            </a:b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      </a:t>
            </a:r>
            <a:r>
              <a:rPr lang="en-US" altLang="zh-CN" sz="20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return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nil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}</a:t>
            </a:r>
          </a:p>
          <a:p>
            <a:pPr>
              <a:defRPr/>
            </a:pP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} //Kubernetes#5316</a:t>
            </a:r>
            <a:endParaRPr lang="en-US" altLang="zh-CN" sz="2000" dirty="0">
              <a:solidFill>
                <a:srgbClr val="333333"/>
              </a:solidFill>
              <a:ea typeface="Calibri" charset="0"/>
              <a:cs typeface="Calibri" charset="0"/>
            </a:endParaRPr>
          </a:p>
        </p:txBody>
      </p:sp>
      <p:sp>
        <p:nvSpPr>
          <p:cNvPr id="8" name="文本框 50"/>
          <p:cNvSpPr txBox="1"/>
          <p:nvPr/>
        </p:nvSpPr>
        <p:spPr>
          <a:xfrm>
            <a:off x="6074025" y="2937648"/>
            <a:ext cx="1920048" cy="132343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000" b="1" dirty="0" smtClean="0">
                <a:ea typeface="Calibri" charset="0"/>
                <a:cs typeface="Calibri" charset="0"/>
              </a:rPr>
              <a:t>go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000" b="1" dirty="0" err="1">
                <a:ea typeface="Calibri" charset="0"/>
                <a:cs typeface="Calibri" charset="0"/>
              </a:rPr>
              <a:t>func</a:t>
            </a:r>
            <a:r>
              <a:rPr lang="en-US" altLang="zh-CN" sz="2000" dirty="0">
                <a:ea typeface="Calibri" charset="0"/>
                <a:cs typeface="Calibri" charset="0"/>
              </a:rPr>
              <a:t>() </a:t>
            </a:r>
            <a:br>
              <a:rPr lang="en-US" altLang="zh-CN" sz="2000" dirty="0">
                <a:ea typeface="Calibri" charset="0"/>
                <a:cs typeface="Calibri" charset="0"/>
              </a:rPr>
            </a:br>
            <a:r>
              <a:rPr lang="en-US" altLang="zh-CN" sz="2000" dirty="0">
                <a:ea typeface="Calibri" charset="0"/>
                <a:cs typeface="Calibri" charset="0"/>
              </a:rPr>
              <a:t>    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result </a:t>
            </a:r>
            <a:r>
              <a:rPr lang="en-US" altLang="zh-CN" sz="2000" dirty="0">
                <a:ea typeface="Calibri" charset="0"/>
                <a:cs typeface="Calibri" charset="0"/>
              </a:rPr>
              <a:t>:= </a:t>
            </a:r>
            <a:r>
              <a:rPr lang="en-US" altLang="zh-CN" sz="2000" dirty="0" err="1">
                <a:ea typeface="Calibri" charset="0"/>
                <a:cs typeface="Calibri" charset="0"/>
              </a:rPr>
              <a:t>fn</a:t>
            </a:r>
            <a:r>
              <a:rPr lang="en-US" altLang="zh-CN" sz="2000" dirty="0">
                <a:ea typeface="Calibri" charset="0"/>
                <a:cs typeface="Calibri" charset="0"/>
              </a:rPr>
              <a:t>() </a:t>
            </a:r>
            <a:br>
              <a:rPr lang="en-US" altLang="zh-CN" sz="2000" dirty="0">
                <a:ea typeface="Calibri" charset="0"/>
                <a:cs typeface="Calibri" charset="0"/>
              </a:rPr>
            </a:br>
            <a:r>
              <a:rPr lang="en-US" altLang="zh-CN" sz="2000" dirty="0">
                <a:ea typeface="Calibri" charset="0"/>
                <a:cs typeface="Calibri" charset="0"/>
              </a:rPr>
              <a:t>    </a:t>
            </a:r>
            <a:r>
              <a:rPr lang="en-US" altLang="zh-CN" sz="2000" dirty="0" err="1" smtClean="0">
                <a:ea typeface="Calibri" charset="0"/>
                <a:cs typeface="Calibri" charset="0"/>
              </a:rPr>
              <a:t>ch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ea typeface="Calibri" charset="0"/>
                <a:cs typeface="Calibri" charset="0"/>
              </a:rPr>
              <a:t>&lt;- 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result </a:t>
            </a:r>
          </a:p>
          <a:p>
            <a:pPr>
              <a:defRPr/>
            </a:pPr>
            <a:r>
              <a:rPr lang="en-US" altLang="zh-CN" sz="2000" dirty="0" smtClean="0">
                <a:ea typeface="Calibri" charset="0"/>
                <a:cs typeface="Calibri" charset="0"/>
              </a:rPr>
              <a:t>}()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337653" y="3574324"/>
            <a:ext cx="1247720" cy="3603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4953000" y="3764894"/>
            <a:ext cx="1253836" cy="569808"/>
          </a:xfrm>
          <a:prstGeom prst="straightConnector1">
            <a:avLst/>
          </a:prstGeom>
          <a:ln w="25400">
            <a:solidFill>
              <a:srgbClr val="00B050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196857" y="2574158"/>
            <a:ext cx="51488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2000" b="1" smtClean="0">
                <a:solidFill>
                  <a:srgbClr val="FF0000"/>
                </a:solidFill>
                <a:ea typeface="Calibri" charset="0"/>
                <a:cs typeface="Calibri" charset="0"/>
              </a:rPr>
              <a:t>, 1)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29595">
            <a:off x="5391579" y="3480628"/>
            <a:ext cx="519842" cy="36215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1" name="Rectangular Callout 30"/>
          <p:cNvSpPr/>
          <p:nvPr/>
        </p:nvSpPr>
        <p:spPr>
          <a:xfrm>
            <a:off x="7207252" y="4334702"/>
            <a:ext cx="1354390" cy="649224"/>
          </a:xfrm>
          <a:prstGeom prst="wedgeRectCallout">
            <a:avLst>
              <a:gd name="adj1" fmla="val -33470"/>
              <a:gd name="adj2" fmla="val -109249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207252" y="4340954"/>
            <a:ext cx="1354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not blocking any more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023887" y="1600200"/>
            <a:ext cx="20723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ea typeface="Calibri" charset="0"/>
                <a:cs typeface="Calibri" charset="0"/>
              </a:rPr>
              <a:t>Child </a:t>
            </a:r>
            <a:r>
              <a:rPr lang="en-US" sz="2000" b="1" dirty="0" err="1" smtClean="0">
                <a:ea typeface="Calibri" charset="0"/>
                <a:cs typeface="Calibri" charset="0"/>
              </a:rPr>
              <a:t>Goroutine</a:t>
            </a:r>
            <a:endParaRPr lang="en-US" sz="2000" b="1" dirty="0">
              <a:ea typeface="Calibri" charset="0"/>
              <a:cs typeface="Calibri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53814" y="1604291"/>
            <a:ext cx="2299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ea typeface="Calibri" charset="0"/>
                <a:cs typeface="Calibri" charset="0"/>
              </a:rPr>
              <a:t>Parent </a:t>
            </a:r>
            <a:r>
              <a:rPr lang="en-US" sz="2000" b="1" dirty="0" err="1" smtClean="0">
                <a:ea typeface="Calibri" charset="0"/>
                <a:cs typeface="Calibri" charset="0"/>
              </a:rPr>
              <a:t>Goroutine</a:t>
            </a:r>
            <a:endParaRPr lang="en-US" sz="2000" b="1" dirty="0">
              <a:ea typeface="Calibri" charset="0"/>
              <a:cs typeface="Calibri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053" y="5188688"/>
            <a:ext cx="1553996" cy="117453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9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" grpId="0" animBg="1"/>
      <p:bldP spid="31" grpId="0" animBg="1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矩形 17"/>
          <p:cNvSpPr>
            <a:spLocks noChangeArrowheads="1"/>
          </p:cNvSpPr>
          <p:nvPr/>
        </p:nvSpPr>
        <p:spPr bwMode="auto">
          <a:xfrm>
            <a:off x="0" y="0"/>
            <a:ext cx="9144000" cy="10652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48130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New Concurrency </a:t>
            </a:r>
            <a:r>
              <a:rPr lang="en-US" altLang="zh-CN" dirty="0">
                <a:solidFill>
                  <a:schemeClr val="bg1"/>
                </a:solidFill>
                <a:ea typeface="MS PGothic" charset="-128"/>
              </a:rPr>
              <a:t>F</a:t>
            </a:r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eatures in Go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41" name="圆角矩形标注 176"/>
          <p:cNvSpPr/>
          <p:nvPr/>
        </p:nvSpPr>
        <p:spPr>
          <a:xfrm>
            <a:off x="4494213" y="23720425"/>
            <a:ext cx="1119187" cy="438150"/>
          </a:xfrm>
          <a:prstGeom prst="wedgeRoundRectCallout">
            <a:avLst>
              <a:gd name="adj1" fmla="val 44690"/>
              <a:gd name="adj2" fmla="val 17221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i="1">
                <a:solidFill>
                  <a:schemeClr val="tx1"/>
                </a:solidFill>
                <a:latin typeface="Consolas" panose="020B0609020204030204" pitchFamily="49" charset="0"/>
              </a:rPr>
              <a:t>failure</a:t>
            </a:r>
            <a:endParaRPr lang="zh-CN" alt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42" name="文本框 50"/>
          <p:cNvSpPr txBox="1"/>
          <p:nvPr/>
        </p:nvSpPr>
        <p:spPr>
          <a:xfrm>
            <a:off x="1475504" y="2269793"/>
            <a:ext cx="3803083" cy="409342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0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func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finishRequest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(t sec) r object { </a:t>
            </a:r>
            <a:r>
              <a:rPr lang="zh-CN" altLang="en-US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endParaRPr lang="en-US" altLang="zh-CN" sz="2000" dirty="0" smtClean="0">
              <a:solidFill>
                <a:srgbClr val="333333"/>
              </a:solidFill>
              <a:ea typeface="Calibri" charset="0"/>
              <a:cs typeface="Calibri" charset="0"/>
            </a:endParaRPr>
          </a:p>
          <a:p>
            <a:pPr>
              <a:defRPr/>
            </a:pP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ch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:= </a:t>
            </a:r>
            <a:r>
              <a:rPr lang="en-US" altLang="zh-CN" sz="2000" dirty="0">
                <a:ea typeface="Calibri" charset="0"/>
                <a:cs typeface="Calibri" charset="0"/>
              </a:rPr>
              <a:t>make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(</a:t>
            </a:r>
            <a:r>
              <a:rPr lang="en-US" altLang="zh-CN" sz="2000" b="1" dirty="0" err="1">
                <a:solidFill>
                  <a:srgbClr val="333333"/>
                </a:solidFill>
                <a:ea typeface="Calibri" charset="0"/>
                <a:cs typeface="Calibri" charset="0"/>
              </a:rPr>
              <a:t>chan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object)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 smtClean="0">
                <a:ea typeface="Calibri" charset="0"/>
                <a:cs typeface="Calibri" charset="0"/>
              </a:rPr>
              <a:t>    </a:t>
            </a:r>
            <a:r>
              <a:rPr lang="en-US" altLang="zh-CN" sz="2000" b="1" dirty="0" smtClean="0">
                <a:ea typeface="Calibri" charset="0"/>
                <a:cs typeface="Calibri" charset="0"/>
              </a:rPr>
              <a:t>go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000" b="1" dirty="0" err="1">
                <a:ea typeface="Calibri" charset="0"/>
                <a:cs typeface="Calibri" charset="0"/>
              </a:rPr>
              <a:t>func</a:t>
            </a:r>
            <a:r>
              <a:rPr lang="en-US" altLang="zh-CN" sz="2000" dirty="0">
                <a:ea typeface="Calibri" charset="0"/>
                <a:cs typeface="Calibri" charset="0"/>
              </a:rPr>
              <a:t>() </a:t>
            </a:r>
            <a:br>
              <a:rPr lang="en-US" altLang="zh-CN" sz="2000" dirty="0">
                <a:ea typeface="Calibri" charset="0"/>
                <a:cs typeface="Calibri" charset="0"/>
              </a:rPr>
            </a:br>
            <a:r>
              <a:rPr lang="en-US" altLang="zh-CN" sz="2000" dirty="0"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     result </a:t>
            </a:r>
            <a:r>
              <a:rPr lang="en-US" altLang="zh-CN" sz="2000" dirty="0">
                <a:ea typeface="Calibri" charset="0"/>
                <a:cs typeface="Calibri" charset="0"/>
              </a:rPr>
              <a:t>:= </a:t>
            </a:r>
            <a:r>
              <a:rPr lang="en-US" altLang="zh-CN" sz="2000" dirty="0" err="1">
                <a:ea typeface="Calibri" charset="0"/>
                <a:cs typeface="Calibri" charset="0"/>
              </a:rPr>
              <a:t>fn</a:t>
            </a:r>
            <a:r>
              <a:rPr lang="en-US" altLang="zh-CN" sz="2000" dirty="0">
                <a:ea typeface="Calibri" charset="0"/>
                <a:cs typeface="Calibri" charset="0"/>
              </a:rPr>
              <a:t>() </a:t>
            </a:r>
            <a:br>
              <a:rPr lang="en-US" altLang="zh-CN" sz="2000" dirty="0">
                <a:ea typeface="Calibri" charset="0"/>
                <a:cs typeface="Calibri" charset="0"/>
              </a:rPr>
            </a:br>
            <a:r>
              <a:rPr lang="en-US" altLang="zh-CN" sz="2000" dirty="0"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     </a:t>
            </a:r>
            <a:r>
              <a:rPr lang="en-US" altLang="zh-CN" sz="2000" dirty="0" err="1" smtClean="0">
                <a:ea typeface="Calibri" charset="0"/>
                <a:cs typeface="Calibri" charset="0"/>
              </a:rPr>
              <a:t>ch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ea typeface="Calibri" charset="0"/>
                <a:cs typeface="Calibri" charset="0"/>
              </a:rPr>
              <a:t>&lt;- result</a:t>
            </a:r>
          </a:p>
          <a:p>
            <a:pPr>
              <a:defRPr/>
            </a:pPr>
            <a:r>
              <a:rPr lang="en-US" altLang="zh-CN" sz="2000" dirty="0" smtClean="0">
                <a:ea typeface="Calibri" charset="0"/>
                <a:cs typeface="Calibri" charset="0"/>
              </a:rPr>
              <a:t>    }()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select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{</a:t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</a:t>
            </a:r>
            <a:r>
              <a:rPr lang="en-US" altLang="zh-CN" sz="2000" b="1" dirty="0" smtClean="0">
                <a:ea typeface="Calibri" charset="0"/>
                <a:cs typeface="Calibri" charset="0"/>
              </a:rPr>
              <a:t>case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ea typeface="Calibri" charset="0"/>
                <a:cs typeface="Calibri" charset="0"/>
              </a:rPr>
              <a:t>result = &lt;- </a:t>
            </a:r>
            <a:r>
              <a:rPr lang="en-US" altLang="zh-CN" sz="2000" dirty="0" err="1">
                <a:ea typeface="Calibri" charset="0"/>
                <a:cs typeface="Calibri" charset="0"/>
              </a:rPr>
              <a:t>ch</a:t>
            </a:r>
            <a:r>
              <a:rPr lang="en-US" altLang="zh-CN" sz="2000" dirty="0">
                <a:ea typeface="Calibri" charset="0"/>
                <a:cs typeface="Calibri" charset="0"/>
              </a:rPr>
              <a:t>:</a:t>
            </a:r>
            <a:br>
              <a:rPr lang="en-US" altLang="zh-CN" sz="2000" dirty="0"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  </a:t>
            </a:r>
            <a:r>
              <a:rPr lang="en-US" altLang="zh-CN" sz="20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return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result</a:t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b="1" dirty="0" smtClean="0">
                <a:ea typeface="Calibri" charset="0"/>
                <a:cs typeface="Calibri" charset="0"/>
              </a:rPr>
              <a:t>case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ea typeface="Calibri" charset="0"/>
                <a:cs typeface="Calibri" charset="0"/>
              </a:rPr>
              <a:t>&lt;- </a:t>
            </a:r>
            <a:r>
              <a:rPr lang="en-US" altLang="zh-CN" sz="2000" dirty="0" err="1" smtClean="0">
                <a:ea typeface="Calibri" charset="0"/>
                <a:cs typeface="Calibri" charset="0"/>
              </a:rPr>
              <a:t>time.timeout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(t):</a:t>
            </a:r>
            <a:r>
              <a:rPr lang="en-US" altLang="zh-CN" sz="2000" dirty="0">
                <a:solidFill>
                  <a:srgbClr val="FF0000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>
                <a:solidFill>
                  <a:srgbClr val="FF0000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  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</a:t>
            </a:r>
            <a:r>
              <a:rPr lang="en-US" altLang="zh-CN" sz="20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return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ea typeface="Calibri" charset="0"/>
                <a:cs typeface="Calibri" charset="0"/>
              </a:rPr>
              <a:t>nil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}</a:t>
            </a:r>
          </a:p>
          <a:p>
            <a:pPr>
              <a:defRPr/>
            </a:pP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} //Kubernetes#5316</a:t>
            </a:r>
            <a:endParaRPr lang="en-US" altLang="zh-CN" sz="2000" dirty="0">
              <a:solidFill>
                <a:srgbClr val="333333"/>
              </a:solidFill>
              <a:ea typeface="Calibri" charset="0"/>
              <a:cs typeface="Calibri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64730" y="2968400"/>
            <a:ext cx="1782033" cy="116025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ular Callout 22"/>
          <p:cNvSpPr/>
          <p:nvPr/>
        </p:nvSpPr>
        <p:spPr>
          <a:xfrm>
            <a:off x="228538" y="3257762"/>
            <a:ext cx="1302386" cy="649224"/>
          </a:xfrm>
          <a:prstGeom prst="wedgeRectCallout">
            <a:avLst>
              <a:gd name="adj1" fmla="val 68558"/>
              <a:gd name="adj2" fmla="val -16332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28538" y="3260655"/>
            <a:ext cx="130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anonymous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764729" y="4191000"/>
            <a:ext cx="2729484" cy="180801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64730" y="2631863"/>
            <a:ext cx="2540570" cy="27419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ular Callout 30"/>
          <p:cNvSpPr/>
          <p:nvPr/>
        </p:nvSpPr>
        <p:spPr>
          <a:xfrm>
            <a:off x="4967133" y="2899304"/>
            <a:ext cx="2069845" cy="649224"/>
          </a:xfrm>
          <a:prstGeom prst="wedgeRectCallout">
            <a:avLst>
              <a:gd name="adj1" fmla="val -81628"/>
              <a:gd name="adj2" fmla="val -67548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965719" y="2902197"/>
            <a:ext cx="2184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buffered</a:t>
            </a:r>
            <a:r>
              <a:rPr lang="en-US" dirty="0" smtClean="0"/>
              <a:t> channel vs.</a:t>
            </a:r>
            <a:r>
              <a:rPr lang="en-US" b="1" dirty="0" smtClean="0"/>
              <a:t> unbuffered</a:t>
            </a:r>
            <a:r>
              <a:rPr lang="en-US" dirty="0" smtClean="0"/>
              <a:t> channel</a:t>
            </a:r>
            <a:endParaRPr lang="en-US" dirty="0"/>
          </a:p>
        </p:txBody>
      </p:sp>
      <p:sp>
        <p:nvSpPr>
          <p:cNvPr id="32" name="Rectangular Callout 31"/>
          <p:cNvSpPr/>
          <p:nvPr/>
        </p:nvSpPr>
        <p:spPr>
          <a:xfrm>
            <a:off x="4783438" y="5408266"/>
            <a:ext cx="2139696" cy="649224"/>
          </a:xfrm>
          <a:prstGeom prst="wedgeRectCallout">
            <a:avLst>
              <a:gd name="adj1" fmla="val -63242"/>
              <a:gd name="adj2" fmla="val -144372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775778" y="5411159"/>
            <a:ext cx="2137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</a:t>
            </a:r>
            <a:r>
              <a:rPr lang="en-US" b="1" dirty="0" smtClean="0"/>
              <a:t>select</a:t>
            </a:r>
            <a:r>
              <a:rPr lang="en-US" dirty="0" smtClean="0"/>
              <a:t> to wait for multiple channels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22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3" grpId="0" animBg="1"/>
      <p:bldP spid="23" grpId="1" animBg="1"/>
      <p:bldP spid="25" grpId="0"/>
      <p:bldP spid="25" grpId="1"/>
      <p:bldP spid="26" grpId="0" animBg="1"/>
      <p:bldP spid="29" grpId="0" animBg="1"/>
      <p:bldP spid="29" grpId="1" animBg="1"/>
      <p:bldP spid="31" grpId="0" animBg="1"/>
      <p:bldP spid="31" grpId="1" animBg="1"/>
      <p:bldP spid="30" grpId="0"/>
      <p:bldP spid="30" grpId="1"/>
      <p:bldP spid="32" grpId="0" animBg="1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矩形 17"/>
          <p:cNvSpPr>
            <a:spLocks noChangeArrowheads="1"/>
          </p:cNvSpPr>
          <p:nvPr/>
        </p:nvSpPr>
        <p:spPr bwMode="auto">
          <a:xfrm>
            <a:off x="0" y="0"/>
            <a:ext cx="9144000" cy="10652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48130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New Concurrency </a:t>
            </a:r>
            <a:r>
              <a:rPr lang="en-US" altLang="zh-CN" dirty="0">
                <a:solidFill>
                  <a:schemeClr val="bg1"/>
                </a:solidFill>
                <a:ea typeface="MS PGothic" charset="-128"/>
              </a:rPr>
              <a:t>F</a:t>
            </a:r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eatures in Go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41" name="圆角矩形标注 176"/>
          <p:cNvSpPr/>
          <p:nvPr/>
        </p:nvSpPr>
        <p:spPr>
          <a:xfrm>
            <a:off x="4494213" y="23720425"/>
            <a:ext cx="1119187" cy="438150"/>
          </a:xfrm>
          <a:prstGeom prst="wedgeRoundRectCallout">
            <a:avLst>
              <a:gd name="adj1" fmla="val 44690"/>
              <a:gd name="adj2" fmla="val 17221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i="1">
                <a:solidFill>
                  <a:schemeClr val="tx1"/>
                </a:solidFill>
                <a:latin typeface="Consolas" panose="020B0609020204030204" pitchFamily="49" charset="0"/>
              </a:rPr>
              <a:t>failure</a:t>
            </a:r>
            <a:endParaRPr lang="zh-CN" alt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42" name="文本框 50"/>
          <p:cNvSpPr txBox="1"/>
          <p:nvPr/>
        </p:nvSpPr>
        <p:spPr>
          <a:xfrm>
            <a:off x="1475504" y="2269793"/>
            <a:ext cx="3803083" cy="409342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0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func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finishRequest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(t sec) r object { </a:t>
            </a:r>
            <a:r>
              <a:rPr lang="zh-CN" altLang="en-US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endParaRPr lang="en-US" altLang="zh-CN" sz="2000" dirty="0" smtClean="0">
              <a:solidFill>
                <a:srgbClr val="333333"/>
              </a:solidFill>
              <a:ea typeface="Calibri" charset="0"/>
              <a:cs typeface="Calibri" charset="0"/>
            </a:endParaRPr>
          </a:p>
          <a:p>
            <a:pPr>
              <a:defRPr/>
            </a:pP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ch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:= </a:t>
            </a:r>
            <a:r>
              <a:rPr lang="en-US" altLang="zh-CN" sz="2000" dirty="0">
                <a:ea typeface="Calibri" charset="0"/>
                <a:cs typeface="Calibri" charset="0"/>
              </a:rPr>
              <a:t>make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(</a:t>
            </a:r>
            <a:r>
              <a:rPr lang="en-US" altLang="zh-CN" sz="2000" b="1" dirty="0" err="1">
                <a:solidFill>
                  <a:srgbClr val="333333"/>
                </a:solidFill>
                <a:ea typeface="Calibri" charset="0"/>
                <a:cs typeface="Calibri" charset="0"/>
              </a:rPr>
              <a:t>chan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object)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 smtClean="0">
                <a:ea typeface="Calibri" charset="0"/>
                <a:cs typeface="Calibri" charset="0"/>
              </a:rPr>
              <a:t>    </a:t>
            </a:r>
            <a:r>
              <a:rPr lang="en-US" altLang="zh-CN" sz="2000" b="1" dirty="0" smtClean="0">
                <a:ea typeface="Calibri" charset="0"/>
                <a:cs typeface="Calibri" charset="0"/>
              </a:rPr>
              <a:t>go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000" b="1" dirty="0" err="1">
                <a:ea typeface="Calibri" charset="0"/>
                <a:cs typeface="Calibri" charset="0"/>
              </a:rPr>
              <a:t>func</a:t>
            </a:r>
            <a:r>
              <a:rPr lang="en-US" altLang="zh-CN" sz="2000" dirty="0">
                <a:ea typeface="Calibri" charset="0"/>
                <a:cs typeface="Calibri" charset="0"/>
              </a:rPr>
              <a:t>() </a:t>
            </a:r>
            <a:br>
              <a:rPr lang="en-US" altLang="zh-CN" sz="2000" dirty="0">
                <a:ea typeface="Calibri" charset="0"/>
                <a:cs typeface="Calibri" charset="0"/>
              </a:rPr>
            </a:br>
            <a:r>
              <a:rPr lang="en-US" altLang="zh-CN" sz="2000" dirty="0"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     result </a:t>
            </a:r>
            <a:r>
              <a:rPr lang="en-US" altLang="zh-CN" sz="2000" dirty="0">
                <a:ea typeface="Calibri" charset="0"/>
                <a:cs typeface="Calibri" charset="0"/>
              </a:rPr>
              <a:t>:= </a:t>
            </a:r>
            <a:r>
              <a:rPr lang="en-US" altLang="zh-CN" sz="2000" dirty="0" err="1">
                <a:ea typeface="Calibri" charset="0"/>
                <a:cs typeface="Calibri" charset="0"/>
              </a:rPr>
              <a:t>fn</a:t>
            </a:r>
            <a:r>
              <a:rPr lang="en-US" altLang="zh-CN" sz="2000" dirty="0">
                <a:ea typeface="Calibri" charset="0"/>
                <a:cs typeface="Calibri" charset="0"/>
              </a:rPr>
              <a:t>() </a:t>
            </a:r>
            <a:br>
              <a:rPr lang="en-US" altLang="zh-CN" sz="2000" dirty="0">
                <a:ea typeface="Calibri" charset="0"/>
                <a:cs typeface="Calibri" charset="0"/>
              </a:rPr>
            </a:br>
            <a:r>
              <a:rPr lang="en-US" altLang="zh-CN" sz="2000" dirty="0"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     </a:t>
            </a:r>
            <a:r>
              <a:rPr lang="en-US" altLang="zh-CN" sz="2000" dirty="0" err="1" smtClean="0">
                <a:ea typeface="Calibri" charset="0"/>
                <a:cs typeface="Calibri" charset="0"/>
              </a:rPr>
              <a:t>ch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ea typeface="Calibri" charset="0"/>
                <a:cs typeface="Calibri" charset="0"/>
              </a:rPr>
              <a:t>&lt;- result</a:t>
            </a:r>
          </a:p>
          <a:p>
            <a:pPr>
              <a:defRPr/>
            </a:pPr>
            <a:r>
              <a:rPr lang="en-US" altLang="zh-CN" sz="2000" dirty="0" smtClean="0">
                <a:ea typeface="Calibri" charset="0"/>
                <a:cs typeface="Calibri" charset="0"/>
              </a:rPr>
              <a:t>    }()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select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{</a:t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</a:t>
            </a:r>
            <a:r>
              <a:rPr lang="en-US" altLang="zh-CN" sz="2000" b="1" dirty="0" smtClean="0">
                <a:ea typeface="Calibri" charset="0"/>
                <a:cs typeface="Calibri" charset="0"/>
              </a:rPr>
              <a:t>case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ea typeface="Calibri" charset="0"/>
                <a:cs typeface="Calibri" charset="0"/>
              </a:rPr>
              <a:t>result = &lt;- </a:t>
            </a:r>
            <a:r>
              <a:rPr lang="en-US" altLang="zh-CN" sz="2000" dirty="0" err="1">
                <a:ea typeface="Calibri" charset="0"/>
                <a:cs typeface="Calibri" charset="0"/>
              </a:rPr>
              <a:t>ch</a:t>
            </a:r>
            <a:r>
              <a:rPr lang="en-US" altLang="zh-CN" sz="2000" dirty="0">
                <a:ea typeface="Calibri" charset="0"/>
                <a:cs typeface="Calibri" charset="0"/>
              </a:rPr>
              <a:t>:</a:t>
            </a:r>
            <a:br>
              <a:rPr lang="en-US" altLang="zh-CN" sz="2000" dirty="0"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  </a:t>
            </a:r>
            <a:r>
              <a:rPr lang="en-US" altLang="zh-CN" sz="20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return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result</a:t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000" b="1" dirty="0" smtClean="0">
                <a:ea typeface="Calibri" charset="0"/>
                <a:cs typeface="Calibri" charset="0"/>
              </a:rPr>
              <a:t>case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ea typeface="Calibri" charset="0"/>
                <a:cs typeface="Calibri" charset="0"/>
              </a:rPr>
              <a:t>&lt;- </a:t>
            </a:r>
            <a:r>
              <a:rPr lang="en-US" altLang="zh-CN" sz="2000" dirty="0" err="1" smtClean="0">
                <a:ea typeface="Calibri" charset="0"/>
                <a:cs typeface="Calibri" charset="0"/>
              </a:rPr>
              <a:t>time.timeout</a:t>
            </a:r>
            <a:r>
              <a:rPr lang="en-US" altLang="zh-CN" sz="2000" dirty="0" smtClean="0">
                <a:ea typeface="Calibri" charset="0"/>
                <a:cs typeface="Calibri" charset="0"/>
              </a:rPr>
              <a:t>(t):</a:t>
            </a:r>
            <a:r>
              <a:rPr lang="en-US" altLang="zh-CN" sz="2000" dirty="0">
                <a:solidFill>
                  <a:srgbClr val="FF0000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>
                <a:solidFill>
                  <a:srgbClr val="FF0000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  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</a:t>
            </a:r>
            <a:r>
              <a:rPr lang="en-US" altLang="zh-CN" sz="20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return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000" dirty="0">
                <a:ea typeface="Calibri" charset="0"/>
                <a:cs typeface="Calibri" charset="0"/>
              </a:rPr>
              <a:t>nil</a:t>
            </a: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2000" dirty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}</a:t>
            </a:r>
          </a:p>
          <a:p>
            <a:pPr>
              <a:defRPr/>
            </a:pPr>
            <a:r>
              <a:rPr lang="en-US" altLang="zh-CN" sz="20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} //Kubernetes#5316</a:t>
            </a:r>
            <a:endParaRPr lang="en-US" altLang="zh-CN" sz="2000" dirty="0">
              <a:solidFill>
                <a:srgbClr val="333333"/>
              </a:solidFill>
              <a:ea typeface="Calibri" charset="0"/>
              <a:cs typeface="Calibri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64730" y="2968400"/>
            <a:ext cx="1782033" cy="116025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ular Callout 22"/>
          <p:cNvSpPr/>
          <p:nvPr/>
        </p:nvSpPr>
        <p:spPr>
          <a:xfrm>
            <a:off x="228538" y="3257762"/>
            <a:ext cx="1302386" cy="649224"/>
          </a:xfrm>
          <a:prstGeom prst="wedgeRectCallout">
            <a:avLst>
              <a:gd name="adj1" fmla="val 68558"/>
              <a:gd name="adj2" fmla="val -16332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28538" y="3260655"/>
            <a:ext cx="130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anonymous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764729" y="4191000"/>
            <a:ext cx="2729484" cy="180801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64730" y="2631863"/>
            <a:ext cx="2540570" cy="27419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ular Callout 30"/>
          <p:cNvSpPr/>
          <p:nvPr/>
        </p:nvSpPr>
        <p:spPr>
          <a:xfrm>
            <a:off x="4967133" y="2899304"/>
            <a:ext cx="2069845" cy="649224"/>
          </a:xfrm>
          <a:prstGeom prst="wedgeRectCallout">
            <a:avLst>
              <a:gd name="adj1" fmla="val -81628"/>
              <a:gd name="adj2" fmla="val -67548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965719" y="2902197"/>
            <a:ext cx="2184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buffered</a:t>
            </a:r>
            <a:r>
              <a:rPr lang="en-US" dirty="0" smtClean="0"/>
              <a:t> channel vs.</a:t>
            </a:r>
            <a:r>
              <a:rPr lang="en-US" b="1" dirty="0" smtClean="0"/>
              <a:t> unbuffered</a:t>
            </a:r>
            <a:r>
              <a:rPr lang="en-US" dirty="0" smtClean="0"/>
              <a:t> channel</a:t>
            </a:r>
            <a:endParaRPr lang="en-US" dirty="0"/>
          </a:p>
        </p:txBody>
      </p:sp>
      <p:sp>
        <p:nvSpPr>
          <p:cNvPr id="32" name="Rectangular Callout 31"/>
          <p:cNvSpPr/>
          <p:nvPr/>
        </p:nvSpPr>
        <p:spPr>
          <a:xfrm>
            <a:off x="4783438" y="5408266"/>
            <a:ext cx="2139696" cy="649224"/>
          </a:xfrm>
          <a:prstGeom prst="wedgeRectCallout">
            <a:avLst>
              <a:gd name="adj1" fmla="val -63242"/>
              <a:gd name="adj2" fmla="val -144372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775778" y="5411159"/>
            <a:ext cx="2137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</a:t>
            </a:r>
            <a:r>
              <a:rPr lang="en-US" b="1" dirty="0" smtClean="0"/>
              <a:t>select</a:t>
            </a:r>
            <a:r>
              <a:rPr lang="en-US" dirty="0" smtClean="0"/>
              <a:t> to wait for multiple channels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8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矩形 4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74754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>
                <a:solidFill>
                  <a:schemeClr val="bg1"/>
                </a:solidFill>
                <a:ea typeface="MS PGothic" charset="-128"/>
              </a:rPr>
              <a:t>Outline</a:t>
            </a:r>
            <a:endParaRPr lang="zh-CN" altLang="en-US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74755" name="内容占位符 2"/>
          <p:cNvSpPr txBox="1">
            <a:spLocks/>
          </p:cNvSpPr>
          <p:nvPr/>
        </p:nvSpPr>
        <p:spPr bwMode="auto">
          <a:xfrm>
            <a:off x="457200" y="12985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altLang="zh-CN" dirty="0" smtClean="0"/>
              <a:t>A real bug example</a:t>
            </a:r>
          </a:p>
          <a:p>
            <a:pPr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Go concurrency bug study</a:t>
            </a:r>
          </a:p>
          <a:p>
            <a:pPr lvl="1"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Taxonomy</a:t>
            </a:r>
          </a:p>
          <a:p>
            <a:pPr lvl="1"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Blocking Bug</a:t>
            </a:r>
          </a:p>
          <a:p>
            <a:pPr lvl="1"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Non-blocking Bug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7200" y="1298448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A real bug example</a:t>
            </a:r>
          </a:p>
          <a:p>
            <a:pPr eaLnBrk="1" hangingPunct="1"/>
            <a:r>
              <a:rPr lang="en-US" altLang="zh-CN" dirty="0" smtClean="0"/>
              <a:t>Go concurrency bug study</a:t>
            </a:r>
          </a:p>
          <a:p>
            <a:pPr lvl="1" eaLnBrk="1" hangingPunct="1"/>
            <a:r>
              <a:rPr lang="en-US" altLang="zh-CN" dirty="0" smtClean="0"/>
              <a:t>Taxonomy</a:t>
            </a:r>
          </a:p>
          <a:p>
            <a:pPr lvl="1"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Blocking Bug</a:t>
            </a:r>
          </a:p>
          <a:p>
            <a:pPr lvl="1"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Non-blocking Bug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1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8448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MS PGothic" charset="-128"/>
              </a:rPr>
              <a:t>Categorize bugs based on two dimensions</a:t>
            </a:r>
          </a:p>
          <a:p>
            <a:pPr lvl="1" eaLnBrk="1" hangingPunct="1"/>
            <a:r>
              <a:rPr lang="en-US" altLang="zh-CN" dirty="0" smtClean="0">
                <a:ea typeface="MS PGothic" charset="-128"/>
              </a:rPr>
              <a:t>Root cause: shared memory vs. message passing</a:t>
            </a:r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>
              <a:buFont typeface="Arial" charset="0"/>
              <a:buNone/>
            </a:pPr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>
              <a:buFont typeface="Arial" charset="0"/>
              <a:buNone/>
            </a:pPr>
            <a:endParaRPr lang="en-US" altLang="zh-CN" dirty="0">
              <a:ea typeface="MS PGothic" charset="-128"/>
            </a:endParaRPr>
          </a:p>
          <a:p>
            <a:pPr eaLnBrk="1" hangingPunct="1"/>
            <a:endParaRPr lang="zh-CN" altLang="en-US" dirty="0">
              <a:ea typeface="MS PGothic" charset="-12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262648" y="4969476"/>
            <a:ext cx="1050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</a:t>
            </a:r>
          </a:p>
          <a:p>
            <a:pPr algn="ctr"/>
            <a:r>
              <a:rPr lang="en-US" dirty="0" smtClean="0"/>
              <a:t>passing</a:t>
            </a:r>
            <a:endParaRPr lang="en-US" dirty="0"/>
          </a:p>
        </p:txBody>
      </p:sp>
      <p:sp>
        <p:nvSpPr>
          <p:cNvPr id="80897" name="矩形 64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8089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Bug Taxonomy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27" name="文本框 50"/>
          <p:cNvSpPr txBox="1"/>
          <p:nvPr/>
        </p:nvSpPr>
        <p:spPr>
          <a:xfrm>
            <a:off x="1020575" y="3537863"/>
            <a:ext cx="2687826" cy="2893100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4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func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14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finishRequest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(t sec) r object { </a:t>
            </a:r>
            <a:r>
              <a:rPr lang="zh-CN" altLang="en-US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endParaRPr lang="en-US" altLang="zh-CN" sz="1400" dirty="0" smtClean="0">
              <a:solidFill>
                <a:srgbClr val="333333"/>
              </a:solidFill>
              <a:ea typeface="Calibri" charset="0"/>
              <a:cs typeface="Calibri" charset="0"/>
            </a:endParaRPr>
          </a:p>
          <a:p>
            <a:pPr>
              <a:defRPr/>
            </a:pP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14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ch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>:= </a:t>
            </a:r>
            <a:r>
              <a:rPr lang="en-US" altLang="zh-CN" sz="1400" dirty="0">
                <a:ea typeface="Calibri" charset="0"/>
                <a:cs typeface="Calibri" charset="0"/>
              </a:rPr>
              <a:t>make</a:t>
            </a: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>(</a:t>
            </a:r>
            <a:r>
              <a:rPr lang="en-US" altLang="zh-CN" sz="1400" b="1" dirty="0" err="1">
                <a:solidFill>
                  <a:srgbClr val="333333"/>
                </a:solidFill>
                <a:ea typeface="Calibri" charset="0"/>
                <a:cs typeface="Calibri" charset="0"/>
              </a:rPr>
              <a:t>chan</a:t>
            </a: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object)</a:t>
            </a: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1400" dirty="0" smtClean="0">
                <a:ea typeface="Calibri" charset="0"/>
                <a:cs typeface="Calibri" charset="0"/>
              </a:rPr>
              <a:t>    </a:t>
            </a:r>
            <a:r>
              <a:rPr lang="en-US" altLang="zh-CN" sz="1400" b="1" dirty="0" smtClean="0">
                <a:ea typeface="Calibri" charset="0"/>
                <a:cs typeface="Calibri" charset="0"/>
              </a:rPr>
              <a:t>go</a:t>
            </a:r>
            <a:r>
              <a:rPr lang="en-US" altLang="zh-CN" sz="1400" dirty="0" smtClean="0">
                <a:ea typeface="Calibri" charset="0"/>
                <a:cs typeface="Calibri" charset="0"/>
              </a:rPr>
              <a:t> </a:t>
            </a:r>
            <a:r>
              <a:rPr lang="en-US" altLang="zh-CN" sz="1400" b="1" dirty="0" err="1">
                <a:ea typeface="Calibri" charset="0"/>
                <a:cs typeface="Calibri" charset="0"/>
              </a:rPr>
              <a:t>func</a:t>
            </a:r>
            <a:r>
              <a:rPr lang="en-US" altLang="zh-CN" sz="1400" dirty="0">
                <a:ea typeface="Calibri" charset="0"/>
                <a:cs typeface="Calibri" charset="0"/>
              </a:rPr>
              <a:t>() </a:t>
            </a:r>
            <a:br>
              <a:rPr lang="en-US" altLang="zh-CN" sz="1400" dirty="0">
                <a:ea typeface="Calibri" charset="0"/>
                <a:cs typeface="Calibri" charset="0"/>
              </a:rPr>
            </a:br>
            <a:r>
              <a:rPr lang="en-US" altLang="zh-CN" sz="1400" dirty="0">
                <a:ea typeface="Calibri" charset="0"/>
                <a:cs typeface="Calibri" charset="0"/>
              </a:rPr>
              <a:t>  </a:t>
            </a:r>
            <a:r>
              <a:rPr lang="en-US" altLang="zh-CN" sz="1400" dirty="0" smtClean="0">
                <a:ea typeface="Calibri" charset="0"/>
                <a:cs typeface="Calibri" charset="0"/>
              </a:rPr>
              <a:t>      result </a:t>
            </a:r>
            <a:r>
              <a:rPr lang="en-US" altLang="zh-CN" sz="1400" dirty="0">
                <a:ea typeface="Calibri" charset="0"/>
                <a:cs typeface="Calibri" charset="0"/>
              </a:rPr>
              <a:t>:= </a:t>
            </a:r>
            <a:r>
              <a:rPr lang="en-US" altLang="zh-CN" sz="1400" dirty="0" err="1">
                <a:ea typeface="Calibri" charset="0"/>
                <a:cs typeface="Calibri" charset="0"/>
              </a:rPr>
              <a:t>fn</a:t>
            </a:r>
            <a:r>
              <a:rPr lang="en-US" altLang="zh-CN" sz="1400" dirty="0">
                <a:ea typeface="Calibri" charset="0"/>
                <a:cs typeface="Calibri" charset="0"/>
              </a:rPr>
              <a:t>() </a:t>
            </a:r>
            <a:br>
              <a:rPr lang="en-US" altLang="zh-CN" sz="1400" dirty="0">
                <a:ea typeface="Calibri" charset="0"/>
                <a:cs typeface="Calibri" charset="0"/>
              </a:rPr>
            </a:br>
            <a:r>
              <a:rPr lang="en-US" altLang="zh-CN" sz="1400" dirty="0">
                <a:ea typeface="Calibri" charset="0"/>
                <a:cs typeface="Calibri" charset="0"/>
              </a:rPr>
              <a:t>  </a:t>
            </a:r>
            <a:r>
              <a:rPr lang="en-US" altLang="zh-CN" sz="1400" dirty="0" smtClean="0">
                <a:ea typeface="Calibri" charset="0"/>
                <a:cs typeface="Calibri" charset="0"/>
              </a:rPr>
              <a:t>      </a:t>
            </a:r>
            <a:r>
              <a:rPr lang="en-US" altLang="zh-CN" sz="1400" dirty="0" err="1" smtClean="0">
                <a:ea typeface="Calibri" charset="0"/>
                <a:cs typeface="Calibri" charset="0"/>
              </a:rPr>
              <a:t>ch</a:t>
            </a:r>
            <a:r>
              <a:rPr lang="en-US" altLang="zh-CN" sz="1400" dirty="0" smtClean="0">
                <a:ea typeface="Calibri" charset="0"/>
                <a:cs typeface="Calibri" charset="0"/>
              </a:rPr>
              <a:t> </a:t>
            </a:r>
            <a:r>
              <a:rPr lang="en-US" altLang="zh-CN" sz="1400" dirty="0">
                <a:ea typeface="Calibri" charset="0"/>
                <a:cs typeface="Calibri" charset="0"/>
              </a:rPr>
              <a:t>&lt;- result</a:t>
            </a:r>
          </a:p>
          <a:p>
            <a:pPr>
              <a:defRPr/>
            </a:pPr>
            <a:r>
              <a:rPr lang="en-US" altLang="zh-CN" sz="1400" dirty="0" smtClean="0">
                <a:ea typeface="Calibri" charset="0"/>
                <a:cs typeface="Calibri" charset="0"/>
              </a:rPr>
              <a:t>    }()</a:t>
            </a: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14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select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>{</a:t>
            </a:r>
            <a:b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</a:t>
            </a:r>
            <a:r>
              <a:rPr lang="en-US" altLang="zh-CN" sz="1400" b="1" dirty="0" smtClean="0">
                <a:ea typeface="Calibri" charset="0"/>
                <a:cs typeface="Calibri" charset="0"/>
              </a:rPr>
              <a:t>case</a:t>
            </a:r>
            <a:r>
              <a:rPr lang="en-US" altLang="zh-CN" sz="1400" dirty="0" smtClean="0">
                <a:ea typeface="Calibri" charset="0"/>
                <a:cs typeface="Calibri" charset="0"/>
              </a:rPr>
              <a:t> </a:t>
            </a:r>
            <a:r>
              <a:rPr lang="en-US" altLang="zh-CN" sz="1400" dirty="0">
                <a:ea typeface="Calibri" charset="0"/>
                <a:cs typeface="Calibri" charset="0"/>
              </a:rPr>
              <a:t>result = &lt;- </a:t>
            </a:r>
            <a:r>
              <a:rPr lang="en-US" altLang="zh-CN" sz="1400" dirty="0" err="1">
                <a:ea typeface="Calibri" charset="0"/>
                <a:cs typeface="Calibri" charset="0"/>
              </a:rPr>
              <a:t>ch</a:t>
            </a:r>
            <a:r>
              <a:rPr lang="en-US" altLang="zh-CN" sz="1400" dirty="0">
                <a:ea typeface="Calibri" charset="0"/>
                <a:cs typeface="Calibri" charset="0"/>
              </a:rPr>
              <a:t>:</a:t>
            </a:r>
            <a:br>
              <a:rPr lang="en-US" altLang="zh-CN" sz="1400" dirty="0">
                <a:ea typeface="Calibri" charset="0"/>
                <a:cs typeface="Calibri" charset="0"/>
              </a:rPr>
            </a:b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  </a:t>
            </a:r>
            <a:r>
              <a:rPr lang="en-US" altLang="zh-CN" sz="14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return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>result</a:t>
            </a:r>
            <a:b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1400" b="1" dirty="0" smtClean="0">
                <a:ea typeface="Calibri" charset="0"/>
                <a:cs typeface="Calibri" charset="0"/>
              </a:rPr>
              <a:t>case</a:t>
            </a:r>
            <a:r>
              <a:rPr lang="en-US" altLang="zh-CN" sz="1400" dirty="0" smtClean="0">
                <a:ea typeface="Calibri" charset="0"/>
                <a:cs typeface="Calibri" charset="0"/>
              </a:rPr>
              <a:t> </a:t>
            </a:r>
            <a:r>
              <a:rPr lang="en-US" altLang="zh-CN" sz="1400" dirty="0">
                <a:ea typeface="Calibri" charset="0"/>
                <a:cs typeface="Calibri" charset="0"/>
              </a:rPr>
              <a:t>&lt;- </a:t>
            </a:r>
            <a:r>
              <a:rPr lang="en-US" altLang="zh-CN" sz="1400" dirty="0" err="1" smtClean="0">
                <a:ea typeface="Calibri" charset="0"/>
                <a:cs typeface="Calibri" charset="0"/>
              </a:rPr>
              <a:t>time.timeout</a:t>
            </a:r>
            <a:r>
              <a:rPr lang="en-US" altLang="zh-CN" sz="1400" dirty="0" smtClean="0">
                <a:ea typeface="Calibri" charset="0"/>
                <a:cs typeface="Calibri" charset="0"/>
              </a:rPr>
              <a:t>(t):</a:t>
            </a:r>
            <a:r>
              <a:rPr lang="en-US" altLang="zh-CN" sz="1400" dirty="0">
                <a:solidFill>
                  <a:srgbClr val="FF0000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1400" dirty="0">
                <a:solidFill>
                  <a:srgbClr val="FF0000"/>
                </a:solidFill>
                <a:ea typeface="Calibri" charset="0"/>
                <a:cs typeface="Calibri" charset="0"/>
              </a:rPr>
            </a:b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>      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</a:t>
            </a:r>
            <a:r>
              <a:rPr lang="en-US" altLang="zh-CN" sz="14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return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1400" dirty="0">
                <a:ea typeface="Calibri" charset="0"/>
                <a:cs typeface="Calibri" charset="0"/>
              </a:rPr>
              <a:t>nil</a:t>
            </a: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}</a:t>
            </a:r>
          </a:p>
          <a:p>
            <a:pPr>
              <a:defRPr/>
            </a:pP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} //Kubernetes#5316</a:t>
            </a:r>
            <a:endParaRPr lang="en-US" altLang="zh-CN" sz="1400" dirty="0">
              <a:solidFill>
                <a:srgbClr val="333333"/>
              </a:solidFill>
              <a:ea typeface="Calibri" charset="0"/>
              <a:cs typeface="Calibri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346200" y="4445000"/>
            <a:ext cx="975361" cy="24765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ular Callout 29"/>
          <p:cNvSpPr/>
          <p:nvPr/>
        </p:nvSpPr>
        <p:spPr>
          <a:xfrm>
            <a:off x="2470088" y="4692862"/>
            <a:ext cx="772222" cy="298238"/>
          </a:xfrm>
          <a:prstGeom prst="wedgeRectCallout">
            <a:avLst>
              <a:gd name="adj1" fmla="val -68618"/>
              <a:gd name="adj2" fmla="val -11196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468997" y="4688641"/>
            <a:ext cx="773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channel</a:t>
            </a:r>
            <a:endParaRPr lang="en-US" sz="1400" dirty="0"/>
          </a:p>
        </p:txBody>
      </p:sp>
      <p:sp>
        <p:nvSpPr>
          <p:cNvPr id="43" name="Rectangle 42"/>
          <p:cNvSpPr/>
          <p:nvPr/>
        </p:nvSpPr>
        <p:spPr>
          <a:xfrm>
            <a:off x="4309902" y="5052957"/>
            <a:ext cx="932987" cy="51848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5440439" y="5838857"/>
            <a:ext cx="26924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5470919" y="3792722"/>
            <a:ext cx="0" cy="206906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440439" y="4636494"/>
            <a:ext cx="1371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440439" y="5252190"/>
            <a:ext cx="1371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547119" y="4636494"/>
            <a:ext cx="2233185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547119" y="5252190"/>
            <a:ext cx="223113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514099" y="3528581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Cause</a:t>
            </a:r>
            <a:endParaRPr lang="en-US" b="1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4300648" y="4324058"/>
            <a:ext cx="975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shared </a:t>
            </a:r>
          </a:p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16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27" grpId="0" animBg="1"/>
      <p:bldP spid="29" grpId="0" animBg="1"/>
      <p:bldP spid="30" grpId="0" animBg="1"/>
      <p:bldP spid="31" grpId="0"/>
      <p:bldP spid="43" grpId="0" animBg="1"/>
      <p:bldP spid="70" grpId="0"/>
      <p:bldP spid="7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8448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MS PGothic" charset="-128"/>
              </a:rPr>
              <a:t>Categorize bugs based on two dimensions</a:t>
            </a:r>
          </a:p>
          <a:p>
            <a:pPr lvl="1" eaLnBrk="1" hangingPunct="1"/>
            <a:r>
              <a:rPr lang="en-US" altLang="zh-CN" dirty="0" smtClean="0">
                <a:ea typeface="MS PGothic" charset="-128"/>
              </a:rPr>
              <a:t>Root cause: shared memory vs. message passing</a:t>
            </a:r>
          </a:p>
          <a:p>
            <a:pPr lvl="1" eaLnBrk="1" hangingPunct="1"/>
            <a:r>
              <a:rPr lang="en-US" altLang="zh-CN" dirty="0">
                <a:ea typeface="MS PGothic" charset="-128"/>
              </a:rPr>
              <a:t>Behavior: blocking vs. non-blocking</a:t>
            </a:r>
          </a:p>
          <a:p>
            <a:pPr lvl="1"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 smtClean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>
              <a:buFont typeface="Arial" charset="0"/>
              <a:buNone/>
            </a:pPr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>
              <a:buFont typeface="Arial" charset="0"/>
              <a:buNone/>
            </a:pPr>
            <a:endParaRPr lang="en-US" altLang="zh-CN" dirty="0">
              <a:ea typeface="MS PGothic" charset="-128"/>
            </a:endParaRPr>
          </a:p>
          <a:p>
            <a:pPr eaLnBrk="1" hangingPunct="1"/>
            <a:endParaRPr lang="zh-CN" altLang="en-US" dirty="0">
              <a:ea typeface="MS PGothic" charset="-128"/>
            </a:endParaRPr>
          </a:p>
        </p:txBody>
      </p:sp>
      <p:sp>
        <p:nvSpPr>
          <p:cNvPr id="80897" name="矩形 64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8089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Bug Taxonomy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47271" y="5920210"/>
            <a:ext cx="914400" cy="38319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309902" y="5052957"/>
            <a:ext cx="932987" cy="51848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7236219" y="4071090"/>
            <a:ext cx="0" cy="1682496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334519" y="4071090"/>
            <a:ext cx="0" cy="1682496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440439" y="5838857"/>
            <a:ext cx="26924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539004" y="5384254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Behavior</a:t>
            </a:r>
            <a:endParaRPr lang="en-US" b="1" i="1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470919" y="3792722"/>
            <a:ext cx="0" cy="206906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440439" y="4636494"/>
            <a:ext cx="1371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440439" y="5252190"/>
            <a:ext cx="1371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6265939" y="5793210"/>
            <a:ext cx="1371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7154939" y="5793210"/>
            <a:ext cx="1371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547119" y="4636494"/>
            <a:ext cx="2233185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547119" y="5252190"/>
            <a:ext cx="223113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886715" y="4261590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991111" y="4261590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886715" y="4871190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91111" y="4871190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514099" y="3528581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Cause</a:t>
            </a:r>
            <a:endParaRPr lang="en-US" b="1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4300648" y="4324058"/>
            <a:ext cx="975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shared </a:t>
            </a:r>
          </a:p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262648" y="4969476"/>
            <a:ext cx="1050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</a:t>
            </a:r>
          </a:p>
          <a:p>
            <a:pPr algn="ctr"/>
            <a:r>
              <a:rPr lang="en-US" dirty="0" smtClean="0"/>
              <a:t>passing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838352" y="5937990"/>
            <a:ext cx="96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blocking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808408" y="5938498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non-blocking</a:t>
            </a:r>
          </a:p>
        </p:txBody>
      </p:sp>
      <p:sp>
        <p:nvSpPr>
          <p:cNvPr id="42" name="文本框 50"/>
          <p:cNvSpPr txBox="1"/>
          <p:nvPr/>
        </p:nvSpPr>
        <p:spPr>
          <a:xfrm>
            <a:off x="1020575" y="3537863"/>
            <a:ext cx="2687826" cy="2893100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4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func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14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finishRequest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(t sec) r object { </a:t>
            </a:r>
            <a:r>
              <a:rPr lang="zh-CN" altLang="en-US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endParaRPr lang="en-US" altLang="zh-CN" sz="1400" dirty="0" smtClean="0">
              <a:solidFill>
                <a:srgbClr val="333333"/>
              </a:solidFill>
              <a:ea typeface="Calibri" charset="0"/>
              <a:cs typeface="Calibri" charset="0"/>
            </a:endParaRPr>
          </a:p>
          <a:p>
            <a:pPr>
              <a:defRPr/>
            </a:pP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14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ch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>:= </a:t>
            </a:r>
            <a:r>
              <a:rPr lang="en-US" altLang="zh-CN" sz="1400" dirty="0">
                <a:ea typeface="Calibri" charset="0"/>
                <a:cs typeface="Calibri" charset="0"/>
              </a:rPr>
              <a:t>make</a:t>
            </a: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>(</a:t>
            </a:r>
            <a:r>
              <a:rPr lang="en-US" altLang="zh-CN" sz="1400" b="1" dirty="0" err="1">
                <a:solidFill>
                  <a:srgbClr val="333333"/>
                </a:solidFill>
                <a:ea typeface="Calibri" charset="0"/>
                <a:cs typeface="Calibri" charset="0"/>
              </a:rPr>
              <a:t>chan</a:t>
            </a: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object)</a:t>
            </a: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1400" dirty="0" smtClean="0">
                <a:ea typeface="Calibri" charset="0"/>
                <a:cs typeface="Calibri" charset="0"/>
              </a:rPr>
              <a:t>    </a:t>
            </a:r>
            <a:r>
              <a:rPr lang="en-US" altLang="zh-CN" sz="1400" b="1" dirty="0" smtClean="0">
                <a:ea typeface="Calibri" charset="0"/>
                <a:cs typeface="Calibri" charset="0"/>
              </a:rPr>
              <a:t>go</a:t>
            </a:r>
            <a:r>
              <a:rPr lang="en-US" altLang="zh-CN" sz="1400" dirty="0" smtClean="0">
                <a:ea typeface="Calibri" charset="0"/>
                <a:cs typeface="Calibri" charset="0"/>
              </a:rPr>
              <a:t> </a:t>
            </a:r>
            <a:r>
              <a:rPr lang="en-US" altLang="zh-CN" sz="1400" b="1" dirty="0" err="1">
                <a:ea typeface="Calibri" charset="0"/>
                <a:cs typeface="Calibri" charset="0"/>
              </a:rPr>
              <a:t>func</a:t>
            </a:r>
            <a:r>
              <a:rPr lang="en-US" altLang="zh-CN" sz="1400" dirty="0">
                <a:ea typeface="Calibri" charset="0"/>
                <a:cs typeface="Calibri" charset="0"/>
              </a:rPr>
              <a:t>() </a:t>
            </a:r>
            <a:br>
              <a:rPr lang="en-US" altLang="zh-CN" sz="1400" dirty="0">
                <a:ea typeface="Calibri" charset="0"/>
                <a:cs typeface="Calibri" charset="0"/>
              </a:rPr>
            </a:br>
            <a:r>
              <a:rPr lang="en-US" altLang="zh-CN" sz="1400" dirty="0">
                <a:ea typeface="Calibri" charset="0"/>
                <a:cs typeface="Calibri" charset="0"/>
              </a:rPr>
              <a:t>  </a:t>
            </a:r>
            <a:r>
              <a:rPr lang="en-US" altLang="zh-CN" sz="1400" dirty="0" smtClean="0">
                <a:ea typeface="Calibri" charset="0"/>
                <a:cs typeface="Calibri" charset="0"/>
              </a:rPr>
              <a:t>      result </a:t>
            </a:r>
            <a:r>
              <a:rPr lang="en-US" altLang="zh-CN" sz="1400" dirty="0">
                <a:ea typeface="Calibri" charset="0"/>
                <a:cs typeface="Calibri" charset="0"/>
              </a:rPr>
              <a:t>:= </a:t>
            </a:r>
            <a:r>
              <a:rPr lang="en-US" altLang="zh-CN" sz="1400" dirty="0" err="1">
                <a:ea typeface="Calibri" charset="0"/>
                <a:cs typeface="Calibri" charset="0"/>
              </a:rPr>
              <a:t>fn</a:t>
            </a:r>
            <a:r>
              <a:rPr lang="en-US" altLang="zh-CN" sz="1400" dirty="0">
                <a:ea typeface="Calibri" charset="0"/>
                <a:cs typeface="Calibri" charset="0"/>
              </a:rPr>
              <a:t>() </a:t>
            </a:r>
            <a:br>
              <a:rPr lang="en-US" altLang="zh-CN" sz="1400" dirty="0">
                <a:ea typeface="Calibri" charset="0"/>
                <a:cs typeface="Calibri" charset="0"/>
              </a:rPr>
            </a:br>
            <a:r>
              <a:rPr lang="en-US" altLang="zh-CN" sz="1400" dirty="0">
                <a:ea typeface="Calibri" charset="0"/>
                <a:cs typeface="Calibri" charset="0"/>
              </a:rPr>
              <a:t>  </a:t>
            </a:r>
            <a:r>
              <a:rPr lang="en-US" altLang="zh-CN" sz="1400" dirty="0" smtClean="0">
                <a:ea typeface="Calibri" charset="0"/>
                <a:cs typeface="Calibri" charset="0"/>
              </a:rPr>
              <a:t>      </a:t>
            </a:r>
            <a:r>
              <a:rPr lang="en-US" altLang="zh-CN" sz="1400" dirty="0" err="1" smtClean="0">
                <a:ea typeface="Calibri" charset="0"/>
                <a:cs typeface="Calibri" charset="0"/>
              </a:rPr>
              <a:t>ch</a:t>
            </a:r>
            <a:r>
              <a:rPr lang="en-US" altLang="zh-CN" sz="1400" dirty="0" smtClean="0">
                <a:ea typeface="Calibri" charset="0"/>
                <a:cs typeface="Calibri" charset="0"/>
              </a:rPr>
              <a:t> </a:t>
            </a:r>
            <a:r>
              <a:rPr lang="en-US" altLang="zh-CN" sz="1400" dirty="0">
                <a:ea typeface="Calibri" charset="0"/>
                <a:cs typeface="Calibri" charset="0"/>
              </a:rPr>
              <a:t>&lt;- result</a:t>
            </a:r>
          </a:p>
          <a:p>
            <a:pPr>
              <a:defRPr/>
            </a:pPr>
            <a:r>
              <a:rPr lang="en-US" altLang="zh-CN" sz="1400" dirty="0" smtClean="0">
                <a:ea typeface="Calibri" charset="0"/>
                <a:cs typeface="Calibri" charset="0"/>
              </a:rPr>
              <a:t>    }()</a:t>
            </a: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14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select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>{</a:t>
            </a:r>
            <a:b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</a:t>
            </a:r>
            <a:r>
              <a:rPr lang="en-US" altLang="zh-CN" sz="1400" b="1" dirty="0" smtClean="0">
                <a:ea typeface="Calibri" charset="0"/>
                <a:cs typeface="Calibri" charset="0"/>
              </a:rPr>
              <a:t>case</a:t>
            </a:r>
            <a:r>
              <a:rPr lang="en-US" altLang="zh-CN" sz="1400" dirty="0" smtClean="0">
                <a:ea typeface="Calibri" charset="0"/>
                <a:cs typeface="Calibri" charset="0"/>
              </a:rPr>
              <a:t> </a:t>
            </a:r>
            <a:r>
              <a:rPr lang="en-US" altLang="zh-CN" sz="1400" dirty="0">
                <a:ea typeface="Calibri" charset="0"/>
                <a:cs typeface="Calibri" charset="0"/>
              </a:rPr>
              <a:t>result = &lt;- </a:t>
            </a:r>
            <a:r>
              <a:rPr lang="en-US" altLang="zh-CN" sz="1400" dirty="0" err="1">
                <a:ea typeface="Calibri" charset="0"/>
                <a:cs typeface="Calibri" charset="0"/>
              </a:rPr>
              <a:t>ch</a:t>
            </a:r>
            <a:r>
              <a:rPr lang="en-US" altLang="zh-CN" sz="1400" dirty="0">
                <a:ea typeface="Calibri" charset="0"/>
                <a:cs typeface="Calibri" charset="0"/>
              </a:rPr>
              <a:t>:</a:t>
            </a:r>
            <a:br>
              <a:rPr lang="en-US" altLang="zh-CN" sz="1400" dirty="0">
                <a:ea typeface="Calibri" charset="0"/>
                <a:cs typeface="Calibri" charset="0"/>
              </a:rPr>
            </a:b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  </a:t>
            </a:r>
            <a:r>
              <a:rPr lang="en-US" altLang="zh-CN" sz="14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return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>result</a:t>
            </a:r>
            <a:b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1400" b="1" dirty="0" smtClean="0">
                <a:ea typeface="Calibri" charset="0"/>
                <a:cs typeface="Calibri" charset="0"/>
              </a:rPr>
              <a:t>case</a:t>
            </a:r>
            <a:r>
              <a:rPr lang="en-US" altLang="zh-CN" sz="1400" dirty="0" smtClean="0">
                <a:ea typeface="Calibri" charset="0"/>
                <a:cs typeface="Calibri" charset="0"/>
              </a:rPr>
              <a:t> </a:t>
            </a:r>
            <a:r>
              <a:rPr lang="en-US" altLang="zh-CN" sz="1400" dirty="0">
                <a:ea typeface="Calibri" charset="0"/>
                <a:cs typeface="Calibri" charset="0"/>
              </a:rPr>
              <a:t>&lt;- </a:t>
            </a:r>
            <a:r>
              <a:rPr lang="en-US" altLang="zh-CN" sz="1400" dirty="0" err="1" smtClean="0">
                <a:ea typeface="Calibri" charset="0"/>
                <a:cs typeface="Calibri" charset="0"/>
              </a:rPr>
              <a:t>time.timeout</a:t>
            </a:r>
            <a:r>
              <a:rPr lang="en-US" altLang="zh-CN" sz="1400" dirty="0" smtClean="0">
                <a:ea typeface="Calibri" charset="0"/>
                <a:cs typeface="Calibri" charset="0"/>
              </a:rPr>
              <a:t>(t):</a:t>
            </a:r>
            <a:r>
              <a:rPr lang="en-US" altLang="zh-CN" sz="1400" dirty="0">
                <a:solidFill>
                  <a:srgbClr val="FF0000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1400" dirty="0">
                <a:solidFill>
                  <a:srgbClr val="FF0000"/>
                </a:solidFill>
                <a:ea typeface="Calibri" charset="0"/>
                <a:cs typeface="Calibri" charset="0"/>
              </a:rPr>
            </a:b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>      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</a:t>
            </a:r>
            <a:r>
              <a:rPr lang="en-US" altLang="zh-CN" sz="1400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return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1400" dirty="0">
                <a:ea typeface="Calibri" charset="0"/>
                <a:cs typeface="Calibri" charset="0"/>
              </a:rPr>
              <a:t>nil</a:t>
            </a: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/>
            </a:r>
            <a:b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</a:br>
            <a:r>
              <a:rPr lang="en-US" altLang="zh-CN" sz="1400" dirty="0">
                <a:solidFill>
                  <a:srgbClr val="333333"/>
                </a:solidFill>
                <a:ea typeface="Calibri" charset="0"/>
                <a:cs typeface="Calibri" charset="0"/>
              </a:rPr>
              <a:t>  </a:t>
            </a: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}</a:t>
            </a:r>
          </a:p>
          <a:p>
            <a:pPr>
              <a:defRPr/>
            </a:pPr>
            <a:r>
              <a:rPr lang="en-US" altLang="zh-CN" sz="14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} //Kubernetes#5316</a:t>
            </a:r>
            <a:endParaRPr lang="en-US" altLang="zh-CN" sz="1400" dirty="0">
              <a:solidFill>
                <a:srgbClr val="333333"/>
              </a:solidFill>
              <a:ea typeface="Calibri" charset="0"/>
              <a:cs typeface="Calibri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346200" y="4445000"/>
            <a:ext cx="975361" cy="24765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ular Callout 43"/>
          <p:cNvSpPr/>
          <p:nvPr/>
        </p:nvSpPr>
        <p:spPr>
          <a:xfrm>
            <a:off x="2470088" y="4692862"/>
            <a:ext cx="786384" cy="298238"/>
          </a:xfrm>
          <a:prstGeom prst="wedgeRectCallout">
            <a:avLst>
              <a:gd name="adj1" fmla="val -66363"/>
              <a:gd name="adj2" fmla="val -107706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2475347" y="4694991"/>
            <a:ext cx="78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blocking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5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6" grpId="0"/>
      <p:bldP spid="53" grpId="0"/>
      <p:bldP spid="54" grpId="0"/>
      <p:bldP spid="62" grpId="0"/>
      <p:bldP spid="63" grpId="0"/>
      <p:bldP spid="67" grpId="0"/>
      <p:bldP spid="68" grpId="0"/>
      <p:bldP spid="42" grpId="0" animBg="1"/>
      <p:bldP spid="43" grpId="0" animBg="1"/>
      <p:bldP spid="44" grpId="0" animBg="1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矩形 10"/>
          <p:cNvSpPr>
            <a:spLocks noChangeArrowheads="1"/>
          </p:cNvSpPr>
          <p:nvPr/>
        </p:nvSpPr>
        <p:spPr bwMode="auto">
          <a:xfrm>
            <a:off x="0" y="0"/>
            <a:ext cx="9144000" cy="1065213"/>
          </a:xfrm>
          <a:prstGeom prst="rect">
            <a:avLst/>
          </a:prstGeom>
          <a:solidFill>
            <a:schemeClr val="accent1"/>
          </a:solidFill>
          <a:ln w="127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41986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 err="1" smtClean="0">
                <a:solidFill>
                  <a:schemeClr val="bg1"/>
                </a:solidFill>
                <a:ea typeface="MS PGothic" charset="-128"/>
              </a:rPr>
              <a:t>Golang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41987" name="内容占位符 2"/>
          <p:cNvSpPr>
            <a:spLocks noGrp="1"/>
          </p:cNvSpPr>
          <p:nvPr>
            <p:ph idx="1"/>
          </p:nvPr>
        </p:nvSpPr>
        <p:spPr>
          <a:xfrm>
            <a:off x="457199" y="1295400"/>
            <a:ext cx="8353455" cy="4525963"/>
          </a:xfrm>
        </p:spPr>
        <p:txBody>
          <a:bodyPr/>
          <a:lstStyle/>
          <a:p>
            <a:r>
              <a:rPr lang="en-US" altLang="zh-CN" dirty="0" smtClean="0">
                <a:ea typeface="MS PGothic" charset="-128"/>
              </a:rPr>
              <a:t>A young but widely-used programming lang.</a:t>
            </a:r>
            <a:endParaRPr lang="en-US" altLang="zh-CN" dirty="0">
              <a:ea typeface="MS PGothic" charset="-128"/>
            </a:endParaRPr>
          </a:p>
          <a:p>
            <a:endParaRPr lang="en-US" altLang="zh-CN" dirty="0" smtClean="0">
              <a:ea typeface="MS PGothic" charset="-128"/>
            </a:endParaRPr>
          </a:p>
          <a:p>
            <a:endParaRPr lang="en-US" altLang="zh-CN" dirty="0" smtClean="0">
              <a:ea typeface="MS PGothic" charset="-128"/>
            </a:endParaRPr>
          </a:p>
          <a:p>
            <a:endParaRPr lang="en-US" altLang="zh-CN" dirty="0" smtClean="0">
              <a:ea typeface="MS PGothic" charset="-128"/>
            </a:endParaRPr>
          </a:p>
          <a:p>
            <a:r>
              <a:rPr lang="en-US" altLang="zh-CN" dirty="0" smtClean="0">
                <a:ea typeface="MS PGothic" charset="-128"/>
              </a:rPr>
              <a:t>Designed for efficient and </a:t>
            </a:r>
            <a:r>
              <a:rPr lang="en-US" altLang="zh-CN" i="1" dirty="0" smtClean="0">
                <a:ea typeface="MS PGothic" charset="-128"/>
              </a:rPr>
              <a:t>reliable</a:t>
            </a:r>
            <a:r>
              <a:rPr lang="en-US" altLang="zh-CN" dirty="0" smtClean="0">
                <a:ea typeface="MS PGothic" charset="-128"/>
              </a:rPr>
              <a:t> concurrency</a:t>
            </a:r>
            <a:endParaRPr lang="en-US" altLang="zh-CN" dirty="0">
              <a:ea typeface="MS PGothic" charset="-128"/>
            </a:endParaRPr>
          </a:p>
          <a:p>
            <a:pPr lvl="1"/>
            <a:r>
              <a:rPr lang="en-US" altLang="zh-CN" dirty="0" smtClean="0">
                <a:ea typeface="MS PGothic" charset="-128"/>
              </a:rPr>
              <a:t>Provide lightweight threads, called </a:t>
            </a:r>
            <a:r>
              <a:rPr lang="en-US" altLang="zh-CN" dirty="0" err="1" smtClean="0">
                <a:ea typeface="MS PGothic" charset="-128"/>
              </a:rPr>
              <a:t>goroutines</a:t>
            </a:r>
            <a:endParaRPr lang="en-US" altLang="zh-CN" dirty="0" smtClean="0">
              <a:ea typeface="MS PGothic" charset="-128"/>
            </a:endParaRPr>
          </a:p>
          <a:p>
            <a:pPr lvl="1"/>
            <a:r>
              <a:rPr lang="en-US" altLang="zh-CN" dirty="0" smtClean="0">
                <a:ea typeface="MS PGothic" charset="-128"/>
              </a:rPr>
              <a:t>Support </a:t>
            </a:r>
            <a:r>
              <a:rPr lang="en-US" altLang="zh-CN" dirty="0">
                <a:ea typeface="MS PGothic" charset="-128"/>
              </a:rPr>
              <a:t>both </a:t>
            </a:r>
            <a:r>
              <a:rPr lang="en-US" altLang="zh-CN" dirty="0" smtClean="0">
                <a:ea typeface="MS PGothic" charset="-128"/>
              </a:rPr>
              <a:t>message passing </a:t>
            </a:r>
            <a:r>
              <a:rPr lang="en-US" altLang="zh-CN" dirty="0">
                <a:ea typeface="MS PGothic" charset="-128"/>
              </a:rPr>
              <a:t>and </a:t>
            </a:r>
            <a:r>
              <a:rPr lang="en-US" altLang="zh-CN" dirty="0" smtClean="0">
                <a:ea typeface="MS PGothic" charset="-128"/>
              </a:rPr>
              <a:t>shared memory</a:t>
            </a:r>
            <a:endParaRPr lang="en-US" altLang="zh-CN" dirty="0">
              <a:ea typeface="MS PGothic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498" y="2042421"/>
            <a:ext cx="1875223" cy="14173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744" y="2043993"/>
            <a:ext cx="1659302" cy="14173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3843" y="2042421"/>
            <a:ext cx="1962443" cy="141732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18" y="5147831"/>
            <a:ext cx="3644941" cy="121649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94487" y="6337814"/>
            <a:ext cx="3301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Lightweight threads (</a:t>
            </a:r>
            <a:r>
              <a:rPr lang="en-US" b="1" dirty="0" err="1" smtClean="0"/>
              <a:t>goroutines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90382" y="6358285"/>
            <a:ext cx="810543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Memory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560" y="5455363"/>
            <a:ext cx="352971" cy="480040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 flipH="1" flipV="1">
            <a:off x="5392103" y="6008476"/>
            <a:ext cx="232066" cy="252169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778825" y="5985583"/>
            <a:ext cx="264235" cy="268712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475" y="5554757"/>
            <a:ext cx="2134358" cy="91400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357" y="5451616"/>
            <a:ext cx="352971" cy="4800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74088" y="5402357"/>
            <a:ext cx="99713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message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8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8448"/>
            <a:ext cx="8229600" cy="2075047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MS PGothic" charset="-128"/>
              </a:rPr>
              <a:t>Categorize bugs based on two dimensions</a:t>
            </a:r>
          </a:p>
          <a:p>
            <a:pPr lvl="1" eaLnBrk="1" hangingPunct="1"/>
            <a:r>
              <a:rPr lang="en-US" altLang="zh-CN" dirty="0">
                <a:ea typeface="MS PGothic" charset="-128"/>
              </a:rPr>
              <a:t>Root cause: shared memory vs. message passing</a:t>
            </a:r>
          </a:p>
          <a:p>
            <a:pPr lvl="1" eaLnBrk="1" hangingPunct="1"/>
            <a:r>
              <a:rPr lang="en-US" altLang="zh-CN" dirty="0">
                <a:ea typeface="MS PGothic" charset="-128"/>
              </a:rPr>
              <a:t>Behavior: blocking vs. non-blocking</a:t>
            </a:r>
          </a:p>
          <a:p>
            <a:pPr eaLnBrk="1" hangingPunct="1"/>
            <a:endParaRPr lang="en-US" altLang="zh-CN" dirty="0">
              <a:ea typeface="MS PGothic" charset="-128"/>
            </a:endParaRPr>
          </a:p>
        </p:txBody>
      </p:sp>
      <p:sp>
        <p:nvSpPr>
          <p:cNvPr id="80897" name="矩形 64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8089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Bug Taxonomy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105903" y="3427463"/>
          <a:ext cx="3467627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313"/>
                <a:gridCol w="1081228"/>
                <a:gridCol w="1270086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Cause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Behavior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blocking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non-blocking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shared</a:t>
                      </a:r>
                      <a:r>
                        <a:rPr lang="en-US" sz="1800" b="0" baseline="0" dirty="0" smtClean="0"/>
                        <a:t> memory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36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69</a:t>
                      </a:r>
                      <a:endParaRPr lang="en-US" sz="18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message passing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49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17</a:t>
                      </a:r>
                      <a:endParaRPr lang="en-US" sz="18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36470" y="5845026"/>
            <a:ext cx="495649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85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2717570" y="5832326"/>
            <a:ext cx="495649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86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3684864" y="4509208"/>
            <a:ext cx="651140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105</a:t>
            </a:r>
            <a:endParaRPr lang="en-US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3684864" y="5241918"/>
            <a:ext cx="495649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66</a:t>
            </a:r>
            <a:endParaRPr lang="en-US" sz="24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7236219" y="4071090"/>
            <a:ext cx="0" cy="1682496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334519" y="4071090"/>
            <a:ext cx="0" cy="1682496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440439" y="5838857"/>
            <a:ext cx="26924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539004" y="5384254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Behavior</a:t>
            </a:r>
            <a:endParaRPr lang="en-US" b="1" i="1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470919" y="3792722"/>
            <a:ext cx="0" cy="206906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440439" y="4636494"/>
            <a:ext cx="1371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440439" y="5252190"/>
            <a:ext cx="1371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6265939" y="5793210"/>
            <a:ext cx="1371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7154939" y="5793210"/>
            <a:ext cx="1371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547119" y="4636494"/>
            <a:ext cx="2233185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547119" y="5252190"/>
            <a:ext cx="223113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886715" y="4261590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991111" y="4261590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886715" y="4871190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91111" y="4871190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14099" y="3528581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Cause</a:t>
            </a:r>
            <a:endParaRPr lang="en-US" b="1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4300648" y="4324058"/>
            <a:ext cx="975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shared </a:t>
            </a:r>
          </a:p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4262648" y="4969476"/>
            <a:ext cx="1050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</a:t>
            </a:r>
          </a:p>
          <a:p>
            <a:pPr algn="ctr"/>
            <a:r>
              <a:rPr lang="en-US" dirty="0" smtClean="0"/>
              <a:t>passing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5838352" y="5937990"/>
            <a:ext cx="96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blocking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808408" y="5938498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non-blocking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30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9" grpId="0" animBg="1"/>
      <p:bldP spid="70" grpId="0" animBg="1"/>
      <p:bldP spid="7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矩形 64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8089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Concurrency Usage Study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1335824" y="3685477"/>
          <a:ext cx="66261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40656" y="1578023"/>
            <a:ext cx="6503094" cy="89255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800000"/>
              </a:buClr>
            </a:pPr>
            <a:r>
              <a:rPr lang="en-US" altLang="zh-CN" sz="2600" b="1" i="1" dirty="0" smtClean="0">
                <a:ea typeface="ＭＳ Ｐゴシック" charset="-128"/>
              </a:rPr>
              <a:t>Observation: </a:t>
            </a:r>
            <a:r>
              <a:rPr lang="en-US" altLang="zh-CN" sz="2600" dirty="0" smtClean="0">
                <a:ea typeface="ＭＳ Ｐゴシック" charset="-128"/>
              </a:rPr>
              <a:t>Share memory synchronizations are used more often in Go applications. </a:t>
            </a:r>
            <a:endParaRPr lang="en-US" altLang="zh-CN" sz="2600" dirty="0"/>
          </a:p>
        </p:txBody>
      </p:sp>
      <p:sp>
        <p:nvSpPr>
          <p:cNvPr id="37" name="Rectangle 36"/>
          <p:cNvSpPr/>
          <p:nvPr/>
        </p:nvSpPr>
        <p:spPr>
          <a:xfrm>
            <a:off x="2561992" y="3828353"/>
            <a:ext cx="1984607" cy="36264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33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矩形 4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74754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>
                <a:solidFill>
                  <a:schemeClr val="bg1"/>
                </a:solidFill>
                <a:ea typeface="MS PGothic" charset="-128"/>
              </a:rPr>
              <a:t>Outline</a:t>
            </a:r>
            <a:endParaRPr lang="zh-CN" altLang="en-US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74755" name="内容占位符 2"/>
          <p:cNvSpPr txBox="1">
            <a:spLocks/>
          </p:cNvSpPr>
          <p:nvPr/>
        </p:nvSpPr>
        <p:spPr bwMode="auto">
          <a:xfrm>
            <a:off x="457200" y="12985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A real bug example</a:t>
            </a:r>
          </a:p>
          <a:p>
            <a:pPr eaLnBrk="1" hangingPunct="1"/>
            <a:r>
              <a:rPr lang="en-US" altLang="zh-CN" dirty="0" smtClean="0"/>
              <a:t>Go concurrency bug study</a:t>
            </a:r>
          </a:p>
          <a:p>
            <a:pPr lvl="1" eaLnBrk="1" hangingPunct="1"/>
            <a:r>
              <a:rPr lang="en-US" altLang="zh-CN" dirty="0" smtClean="0"/>
              <a:t>Taxonomy</a:t>
            </a:r>
          </a:p>
          <a:p>
            <a:pPr lvl="1"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Blocking Bug</a:t>
            </a:r>
          </a:p>
          <a:p>
            <a:pPr lvl="1"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Non-blocking Bug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7200" y="1298448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A real bug example</a:t>
            </a:r>
          </a:p>
          <a:p>
            <a:pPr eaLnBrk="1" hangingPunct="1"/>
            <a:r>
              <a:rPr lang="en-US" altLang="zh-CN" dirty="0" smtClean="0"/>
              <a:t>Go concurrency bug study</a:t>
            </a:r>
          </a:p>
          <a:p>
            <a:pPr lvl="1"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Taxonomy</a:t>
            </a:r>
          </a:p>
          <a:p>
            <a:pPr lvl="1" eaLnBrk="1" hangingPunct="1"/>
            <a:r>
              <a:rPr lang="en-US" altLang="zh-CN" dirty="0" smtClean="0"/>
              <a:t>Blocking Bug</a:t>
            </a:r>
          </a:p>
          <a:p>
            <a:pPr lvl="1"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Non-blocking Bug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20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内容占位符 2"/>
          <p:cNvSpPr>
            <a:spLocks noGrp="1"/>
          </p:cNvSpPr>
          <p:nvPr>
            <p:ph idx="1"/>
          </p:nvPr>
        </p:nvSpPr>
        <p:spPr>
          <a:xfrm>
            <a:off x="457200" y="1298448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MS PGothic" charset="-128"/>
              </a:rPr>
              <a:t>Conducting blocking operations</a:t>
            </a:r>
          </a:p>
          <a:p>
            <a:pPr lvl="1" eaLnBrk="1" hangingPunct="1"/>
            <a:r>
              <a:rPr lang="en-US" altLang="zh-CN" dirty="0" smtClean="0">
                <a:ea typeface="MS PGothic" charset="-128"/>
              </a:rPr>
              <a:t>to protect shared memory accesses</a:t>
            </a:r>
          </a:p>
          <a:p>
            <a:pPr lvl="1" eaLnBrk="1" hangingPunct="1"/>
            <a:r>
              <a:rPr lang="en-US" altLang="zh-CN" dirty="0" smtClean="0">
                <a:ea typeface="MS PGothic" charset="-128"/>
              </a:rPr>
              <a:t>to pass message across </a:t>
            </a:r>
            <a:r>
              <a:rPr lang="en-US" altLang="zh-CN" dirty="0" err="1" smtClean="0">
                <a:ea typeface="MS PGothic" charset="-128"/>
              </a:rPr>
              <a:t>goroutines</a:t>
            </a:r>
            <a:endParaRPr lang="en-US" altLang="zh-CN" dirty="0" smtClean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>
              <a:buFont typeface="Arial" charset="0"/>
              <a:buNone/>
            </a:pPr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>
              <a:buFont typeface="Arial" charset="0"/>
              <a:buNone/>
            </a:pPr>
            <a:endParaRPr lang="en-US" altLang="zh-CN" dirty="0">
              <a:ea typeface="MS PGothic" charset="-128"/>
            </a:endParaRPr>
          </a:p>
          <a:p>
            <a:pPr eaLnBrk="1" hangingPunct="1"/>
            <a:endParaRPr lang="zh-CN" altLang="en-US" dirty="0">
              <a:ea typeface="MS PGothic" charset="-128"/>
            </a:endParaRPr>
          </a:p>
        </p:txBody>
      </p:sp>
      <p:graphicFrame>
        <p:nvGraphicFramePr>
          <p:cNvPr id="37" name="Chart 36"/>
          <p:cNvGraphicFramePr>
            <a:graphicFrameLocks/>
          </p:cNvGraphicFramePr>
          <p:nvPr>
            <p:extLst/>
          </p:nvPr>
        </p:nvGraphicFramePr>
        <p:xfrm>
          <a:off x="977900" y="3900484"/>
          <a:ext cx="7188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0897" name="矩形 64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8089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Root Causes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23986" y="4029075"/>
            <a:ext cx="2362202" cy="254317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371975" y="4029075"/>
            <a:ext cx="2028826" cy="254317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线形标注 3 17"/>
          <p:cNvSpPr>
            <a:spLocks/>
          </p:cNvSpPr>
          <p:nvPr/>
        </p:nvSpPr>
        <p:spPr bwMode="auto">
          <a:xfrm>
            <a:off x="1876425" y="3211513"/>
            <a:ext cx="2239139" cy="460375"/>
          </a:xfrm>
          <a:prstGeom prst="borderCallout3">
            <a:avLst>
              <a:gd name="adj1" fmla="val 66134"/>
              <a:gd name="adj2" fmla="val -93"/>
              <a:gd name="adj3" fmla="val 70269"/>
              <a:gd name="adj4" fmla="val -36565"/>
              <a:gd name="adj5" fmla="val 248324"/>
              <a:gd name="adj6" fmla="val -35620"/>
              <a:gd name="adj7" fmla="val 290087"/>
              <a:gd name="adj8" fmla="val -20437"/>
            </a:avLst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76425" y="3211513"/>
            <a:ext cx="2239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</a:t>
            </a:r>
            <a:r>
              <a:rPr lang="en-US" sz="2400" b="1" dirty="0" smtClean="0">
                <a:solidFill>
                  <a:srgbClr val="FF0000"/>
                </a:solidFill>
              </a:rPr>
              <a:t>hared </a:t>
            </a:r>
            <a:r>
              <a:rPr lang="en-US" sz="2400" b="1" dirty="0">
                <a:solidFill>
                  <a:srgbClr val="FF0000"/>
                </a:solidFill>
              </a:rPr>
              <a:t>M</a:t>
            </a:r>
            <a:r>
              <a:rPr lang="en-US" sz="2400" b="1" dirty="0" smtClean="0">
                <a:solidFill>
                  <a:srgbClr val="FF0000"/>
                </a:solidFill>
              </a:rPr>
              <a:t>emory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43450" y="3037181"/>
            <a:ext cx="2318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Message Passing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6" name="线形标注 3 17"/>
          <p:cNvSpPr>
            <a:spLocks/>
          </p:cNvSpPr>
          <p:nvPr/>
        </p:nvSpPr>
        <p:spPr bwMode="auto">
          <a:xfrm>
            <a:off x="4743450" y="3037181"/>
            <a:ext cx="2318967" cy="460375"/>
          </a:xfrm>
          <a:prstGeom prst="borderCallout3">
            <a:avLst>
              <a:gd name="adj1" fmla="val 47513"/>
              <a:gd name="adj2" fmla="val 100168"/>
              <a:gd name="adj3" fmla="val 57856"/>
              <a:gd name="adj4" fmla="val 110376"/>
              <a:gd name="adj5" fmla="val 291772"/>
              <a:gd name="adj6" fmla="val 110020"/>
              <a:gd name="adj7" fmla="val 360777"/>
              <a:gd name="adj8" fmla="val 72369"/>
            </a:avLst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16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7" grpId="0">
        <p:bldAsOne/>
      </p:bldGraphic>
      <p:bldP spid="29" grpId="0" animBg="1"/>
      <p:bldP spid="30" grpId="0" animBg="1"/>
      <p:bldP spid="31" grpId="0" animBg="1"/>
      <p:bldP spid="4" grpId="0"/>
      <p:bldP spid="33" grpId="0"/>
      <p:bldP spid="3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矩形 64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8089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(</a:t>
            </a:r>
            <a:r>
              <a:rPr lang="en-US" altLang="zh-CN" dirty="0" err="1" smtClean="0">
                <a:solidFill>
                  <a:schemeClr val="bg1"/>
                </a:solidFill>
                <a:ea typeface="MS PGothic" charset="-128"/>
              </a:rPr>
              <a:t>mis</a:t>
            </a:r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)Protecting Shared Memory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graphicFrame>
        <p:nvGraphicFramePr>
          <p:cNvPr id="27" name="Chart 26"/>
          <p:cNvGraphicFramePr>
            <a:graphicFrameLocks/>
          </p:cNvGraphicFramePr>
          <p:nvPr>
            <p:extLst/>
          </p:nvPr>
        </p:nvGraphicFramePr>
        <p:xfrm>
          <a:off x="977900" y="3900484"/>
          <a:ext cx="7188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Rectangle 20"/>
          <p:cNvSpPr/>
          <p:nvPr/>
        </p:nvSpPr>
        <p:spPr>
          <a:xfrm>
            <a:off x="1423986" y="4029075"/>
            <a:ext cx="2362202" cy="254317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640656" y="1578023"/>
            <a:ext cx="6503094" cy="129266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800000"/>
              </a:buClr>
            </a:pPr>
            <a:r>
              <a:rPr lang="en-US" altLang="zh-CN" sz="2600" b="1" i="1" dirty="0" smtClean="0">
                <a:ea typeface="ＭＳ Ｐゴシック" charset="-128"/>
              </a:rPr>
              <a:t>Observation: </a:t>
            </a:r>
            <a:r>
              <a:rPr lang="en-US" altLang="zh-CN" sz="2600" dirty="0" smtClean="0">
                <a:ea typeface="ＭＳ Ｐゴシック" charset="-128"/>
              </a:rPr>
              <a:t>Most blocking bugs caused by shared memory synchronizations have the same causes as traditional languages.  </a:t>
            </a:r>
            <a:endParaRPr lang="en-US" altLang="zh-CN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67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矩形 64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8089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Misuse of Channel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graphicFrame>
        <p:nvGraphicFramePr>
          <p:cNvPr id="27" name="Chart 26"/>
          <p:cNvGraphicFramePr>
            <a:graphicFrameLocks/>
          </p:cNvGraphicFramePr>
          <p:nvPr>
            <p:extLst/>
          </p:nvPr>
        </p:nvGraphicFramePr>
        <p:xfrm>
          <a:off x="977900" y="3900484"/>
          <a:ext cx="7188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4329112" y="4029075"/>
            <a:ext cx="709613" cy="2614609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80768" y="1720850"/>
            <a:ext cx="0" cy="684868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11" idx="0"/>
          </p:cNvCxnSpPr>
          <p:nvPr/>
        </p:nvCxnSpPr>
        <p:spPr>
          <a:xfrm>
            <a:off x="5431027" y="1728216"/>
            <a:ext cx="0" cy="964328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61735" y="2385033"/>
            <a:ext cx="10326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ch</a:t>
            </a:r>
            <a:r>
              <a:rPr lang="en-US" sz="2200" dirty="0" smtClean="0"/>
              <a:t> &lt;- m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4914699" y="2692544"/>
            <a:ext cx="10326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 &lt;- </a:t>
            </a:r>
            <a:r>
              <a:rPr lang="en-US" sz="2200" dirty="0" err="1" smtClean="0"/>
              <a:t>ch</a:t>
            </a:r>
            <a:endParaRPr lang="en-US" sz="22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78062" y="2840594"/>
            <a:ext cx="0" cy="786116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439154" y="3123431"/>
            <a:ext cx="0" cy="503279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3"/>
            <a:endCxn id="11" idx="1"/>
          </p:cNvCxnSpPr>
          <p:nvPr/>
        </p:nvCxnSpPr>
        <p:spPr>
          <a:xfrm>
            <a:off x="4094390" y="2600477"/>
            <a:ext cx="820309" cy="307511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2206">
            <a:off x="4355228" y="2298120"/>
            <a:ext cx="465731" cy="32445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724236" y="1241595"/>
            <a:ext cx="17130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ea typeface="Calibri" charset="0"/>
                <a:cs typeface="Calibri" charset="0"/>
              </a:rPr>
              <a:t>Goroutine</a:t>
            </a:r>
            <a:r>
              <a:rPr lang="en-US" sz="2000" b="1" dirty="0" smtClean="0">
                <a:ea typeface="Calibri" charset="0"/>
                <a:cs typeface="Calibri" charset="0"/>
              </a:rPr>
              <a:t> 1</a:t>
            </a:r>
            <a:endParaRPr lang="en-US" sz="2000" b="1" dirty="0">
              <a:ea typeface="Calibri" charset="0"/>
              <a:cs typeface="Calibri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4497" y="1243584"/>
            <a:ext cx="17130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ea typeface="Calibri" charset="0"/>
                <a:cs typeface="Calibri" charset="0"/>
              </a:rPr>
              <a:t>Goroutine</a:t>
            </a:r>
            <a:r>
              <a:rPr lang="en-US" sz="2000" b="1" dirty="0" smtClean="0">
                <a:ea typeface="Calibri" charset="0"/>
                <a:cs typeface="Calibri" charset="0"/>
              </a:rPr>
              <a:t> 2</a:t>
            </a:r>
            <a:endParaRPr lang="en-US" sz="2000" b="1" dirty="0">
              <a:ea typeface="Calibri" charset="0"/>
              <a:cs typeface="Calibri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24279" y="2413740"/>
            <a:ext cx="917860" cy="38396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ular Callout 34"/>
          <p:cNvSpPr/>
          <p:nvPr/>
        </p:nvSpPr>
        <p:spPr>
          <a:xfrm>
            <a:off x="3853189" y="3061902"/>
            <a:ext cx="1009258" cy="373971"/>
          </a:xfrm>
          <a:prstGeom prst="wedgeRectCallout">
            <a:avLst>
              <a:gd name="adj1" fmla="val -32765"/>
              <a:gd name="adj2" fmla="val -116905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848920" y="3071291"/>
            <a:ext cx="1013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blocking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9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1" grpId="0"/>
      <p:bldP spid="11" grpId="1"/>
      <p:bldP spid="16" grpId="0"/>
      <p:bldP spid="17" grpId="0"/>
      <p:bldP spid="34" grpId="0" animBg="1"/>
      <p:bldP spid="35" grpId="0" animBg="1"/>
      <p:bldP spid="3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矩形 64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8089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Misuse of Channel with Lock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graphicFrame>
        <p:nvGraphicFramePr>
          <p:cNvPr id="27" name="Chart 26"/>
          <p:cNvGraphicFramePr>
            <a:graphicFrameLocks/>
          </p:cNvGraphicFramePr>
          <p:nvPr>
            <p:extLst/>
          </p:nvPr>
        </p:nvGraphicFramePr>
        <p:xfrm>
          <a:off x="977900" y="3900484"/>
          <a:ext cx="7188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5000624" y="4786313"/>
            <a:ext cx="814389" cy="1857371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文本框 50"/>
          <p:cNvSpPr txBox="1"/>
          <p:nvPr/>
        </p:nvSpPr>
        <p:spPr>
          <a:xfrm>
            <a:off x="1399305" y="1277506"/>
            <a:ext cx="2448796" cy="221599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3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func</a:t>
            </a:r>
            <a:r>
              <a:rPr lang="en-US" altLang="zh-CN" sz="23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goroutine1() {</a:t>
            </a:r>
          </a:p>
          <a:p>
            <a:pPr>
              <a:defRPr/>
            </a:pPr>
            <a:r>
              <a:rPr lang="en-US" altLang="zh-CN" sz="23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  <a:r>
              <a:rPr lang="en-US" altLang="zh-CN" sz="23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m.Lock</a:t>
            </a:r>
            <a:r>
              <a:rPr lang="en-US" altLang="zh-CN" sz="23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()</a:t>
            </a:r>
          </a:p>
          <a:p>
            <a:pPr>
              <a:defRPr/>
            </a:pPr>
            <a:r>
              <a:rPr lang="en-US" altLang="zh-CN" sz="2300" dirty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3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</a:t>
            </a:r>
            <a:r>
              <a:rPr lang="en-US" altLang="zh-CN" sz="23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ch</a:t>
            </a:r>
            <a:r>
              <a:rPr lang="en-US" altLang="zh-CN" sz="23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&lt;- request</a:t>
            </a:r>
          </a:p>
          <a:p>
            <a:pPr>
              <a:defRPr/>
            </a:pPr>
            <a:endParaRPr lang="en-US" altLang="zh-CN" sz="2300" dirty="0" smtClean="0">
              <a:solidFill>
                <a:srgbClr val="333333"/>
              </a:solidFill>
              <a:ea typeface="Calibri" charset="0"/>
              <a:cs typeface="Calibri" charset="0"/>
            </a:endParaRPr>
          </a:p>
          <a:p>
            <a:pPr>
              <a:defRPr/>
            </a:pPr>
            <a:r>
              <a:rPr lang="en-US" altLang="zh-CN" sz="2300" dirty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3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</a:t>
            </a:r>
            <a:r>
              <a:rPr lang="en-US" altLang="zh-CN" sz="23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m.Unlock</a:t>
            </a:r>
            <a:r>
              <a:rPr lang="en-US" altLang="zh-CN" sz="23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()</a:t>
            </a:r>
            <a:endParaRPr lang="en-US" altLang="zh-CN" sz="2300" dirty="0">
              <a:solidFill>
                <a:srgbClr val="333333"/>
              </a:solidFill>
              <a:ea typeface="Calibri" charset="0"/>
              <a:cs typeface="Calibri" charset="0"/>
            </a:endParaRPr>
          </a:p>
          <a:p>
            <a:pPr>
              <a:defRPr/>
            </a:pPr>
            <a:r>
              <a:rPr lang="en-US" altLang="zh-CN" sz="23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}</a:t>
            </a:r>
            <a:endParaRPr lang="en-US" altLang="zh-CN" sz="2300" dirty="0">
              <a:solidFill>
                <a:srgbClr val="333333"/>
              </a:solidFill>
              <a:ea typeface="Calibri" charset="0"/>
              <a:cs typeface="Calibri" charset="0"/>
            </a:endParaRPr>
          </a:p>
        </p:txBody>
      </p:sp>
      <p:sp>
        <p:nvSpPr>
          <p:cNvPr id="16" name="文本框 50"/>
          <p:cNvSpPr txBox="1"/>
          <p:nvPr/>
        </p:nvSpPr>
        <p:spPr>
          <a:xfrm>
            <a:off x="5000625" y="1277506"/>
            <a:ext cx="2447926" cy="256993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3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func</a:t>
            </a:r>
            <a:r>
              <a:rPr lang="en-US" altLang="zh-CN" sz="23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goroutine</a:t>
            </a:r>
            <a:r>
              <a:rPr lang="en-US" altLang="zh-CN" sz="2300" dirty="0">
                <a:solidFill>
                  <a:srgbClr val="333333"/>
                </a:solidFill>
                <a:ea typeface="Calibri" charset="0"/>
                <a:cs typeface="Calibri" charset="0"/>
              </a:rPr>
              <a:t>2</a:t>
            </a:r>
            <a:r>
              <a:rPr lang="en-US" altLang="zh-CN" sz="23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() {</a:t>
            </a:r>
          </a:p>
          <a:p>
            <a:pPr>
              <a:defRPr/>
            </a:pPr>
            <a:r>
              <a:rPr lang="en-US" altLang="zh-CN" sz="23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for {</a:t>
            </a:r>
          </a:p>
          <a:p>
            <a:pPr>
              <a:defRPr/>
            </a:pPr>
            <a:r>
              <a:rPr lang="en-US" altLang="zh-CN" sz="23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  </a:t>
            </a:r>
            <a:r>
              <a:rPr lang="en-US" altLang="zh-CN" sz="23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m.Lock</a:t>
            </a:r>
            <a:r>
              <a:rPr lang="en-US" altLang="zh-CN" sz="23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()</a:t>
            </a:r>
          </a:p>
          <a:p>
            <a:pPr>
              <a:defRPr/>
            </a:pPr>
            <a:r>
              <a:rPr lang="en-US" altLang="zh-CN" sz="2300" dirty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3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 </a:t>
            </a:r>
            <a:r>
              <a:rPr lang="en-US" altLang="zh-CN" sz="23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m.Unlock</a:t>
            </a:r>
            <a:r>
              <a:rPr lang="en-US" altLang="zh-CN" sz="23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()</a:t>
            </a:r>
          </a:p>
          <a:p>
            <a:pPr>
              <a:defRPr/>
            </a:pPr>
            <a:r>
              <a:rPr lang="en-US" altLang="zh-CN" sz="2300" dirty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3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 request &lt;- </a:t>
            </a:r>
            <a:r>
              <a:rPr lang="en-US" altLang="zh-CN" sz="2300" dirty="0" err="1" smtClean="0">
                <a:solidFill>
                  <a:srgbClr val="333333"/>
                </a:solidFill>
                <a:ea typeface="Calibri" charset="0"/>
                <a:cs typeface="Calibri" charset="0"/>
              </a:rPr>
              <a:t>ch</a:t>
            </a:r>
            <a:endParaRPr lang="en-US" altLang="zh-CN" sz="2300" dirty="0">
              <a:solidFill>
                <a:srgbClr val="333333"/>
              </a:solidFill>
              <a:ea typeface="Calibri" charset="0"/>
              <a:cs typeface="Calibri" charset="0"/>
            </a:endParaRPr>
          </a:p>
          <a:p>
            <a:pPr>
              <a:defRPr/>
            </a:pPr>
            <a:r>
              <a:rPr lang="en-US" altLang="zh-CN" sz="23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}</a:t>
            </a:r>
            <a:endParaRPr lang="en-US" altLang="zh-CN" sz="2300" dirty="0">
              <a:solidFill>
                <a:srgbClr val="333333"/>
              </a:solidFill>
              <a:ea typeface="Calibri" charset="0"/>
              <a:cs typeface="Calibri" charset="0"/>
            </a:endParaRPr>
          </a:p>
          <a:p>
            <a:pPr>
              <a:defRPr/>
            </a:pPr>
            <a:r>
              <a:rPr lang="en-US" altLang="zh-CN" sz="2300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}</a:t>
            </a:r>
            <a:endParaRPr lang="en-US" altLang="zh-CN" sz="2300" dirty="0">
              <a:solidFill>
                <a:srgbClr val="333333"/>
              </a:solidFill>
              <a:ea typeface="Calibri" charset="0"/>
              <a:cs typeface="Calibri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98452" y="2070100"/>
            <a:ext cx="1717848" cy="31540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559253" y="2768706"/>
            <a:ext cx="1679747" cy="31540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17" idx="3"/>
            <a:endCxn id="21" idx="1"/>
          </p:cNvCxnSpPr>
          <p:nvPr/>
        </p:nvCxnSpPr>
        <p:spPr>
          <a:xfrm>
            <a:off x="3416300" y="2227801"/>
            <a:ext cx="2142953" cy="698606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559080" y="2048640"/>
            <a:ext cx="1178097" cy="315401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698452" y="2768706"/>
            <a:ext cx="1413048" cy="315401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22" idx="1"/>
            <a:endCxn id="23" idx="3"/>
          </p:cNvCxnSpPr>
          <p:nvPr/>
        </p:nvCxnSpPr>
        <p:spPr>
          <a:xfrm flipH="1">
            <a:off x="3111500" y="2206341"/>
            <a:ext cx="2447580" cy="720066"/>
          </a:xfrm>
          <a:prstGeom prst="straightConnector1">
            <a:avLst/>
          </a:prstGeom>
          <a:ln>
            <a:solidFill>
              <a:srgbClr val="00B05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851" y="2123791"/>
            <a:ext cx="798511" cy="78710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42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17" grpId="0" animBg="1"/>
      <p:bldP spid="21" grpId="0" animBg="1"/>
      <p:bldP spid="22" grpId="0" animBg="1"/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矩形 64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8089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Observation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199" y="1524000"/>
            <a:ext cx="8386763" cy="4525963"/>
          </a:xfrm>
        </p:spPr>
        <p:txBody>
          <a:bodyPr/>
          <a:lstStyle/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>
              <a:buFont typeface="Arial" charset="0"/>
              <a:buNone/>
            </a:pPr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>
              <a:buFont typeface="Arial" charset="0"/>
              <a:buNone/>
            </a:pPr>
            <a:endParaRPr lang="en-US" altLang="zh-CN" dirty="0">
              <a:ea typeface="MS PGothic" charset="-128"/>
            </a:endParaRPr>
          </a:p>
          <a:p>
            <a:pPr eaLnBrk="1" hangingPunct="1"/>
            <a:endParaRPr lang="zh-CN" altLang="en-US" dirty="0">
              <a:ea typeface="MS PGothic" charset="-128"/>
            </a:endParaRPr>
          </a:p>
        </p:txBody>
      </p:sp>
      <p:graphicFrame>
        <p:nvGraphicFramePr>
          <p:cNvPr id="27" name="Chart 26"/>
          <p:cNvGraphicFramePr>
            <a:graphicFrameLocks/>
          </p:cNvGraphicFramePr>
          <p:nvPr>
            <p:extLst/>
          </p:nvPr>
        </p:nvGraphicFramePr>
        <p:xfrm>
          <a:off x="977900" y="3900484"/>
          <a:ext cx="7188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4357687" y="4029075"/>
            <a:ext cx="2043113" cy="2614609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43450" y="3037181"/>
            <a:ext cx="1484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20% More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线形标注 3 17"/>
          <p:cNvSpPr>
            <a:spLocks/>
          </p:cNvSpPr>
          <p:nvPr/>
        </p:nvSpPr>
        <p:spPr bwMode="auto">
          <a:xfrm>
            <a:off x="4743450" y="3037181"/>
            <a:ext cx="1484509" cy="460375"/>
          </a:xfrm>
          <a:prstGeom prst="borderCallout3">
            <a:avLst>
              <a:gd name="adj1" fmla="val 53720"/>
              <a:gd name="adj2" fmla="val 98827"/>
              <a:gd name="adj3" fmla="val 54753"/>
              <a:gd name="adj4" fmla="val 135400"/>
              <a:gd name="adj5" fmla="val 313496"/>
              <a:gd name="adj6" fmla="val 135043"/>
              <a:gd name="adj7" fmla="val 336639"/>
              <a:gd name="adj8" fmla="val 110725"/>
            </a:avLst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52636" y="1363956"/>
            <a:ext cx="5533827" cy="129266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800000"/>
              </a:buClr>
            </a:pPr>
            <a:r>
              <a:rPr lang="en-US" altLang="zh-CN" sz="2600" b="1" i="1" dirty="0" smtClean="0">
                <a:ea typeface="ＭＳ Ｐゴシック" charset="-128"/>
              </a:rPr>
              <a:t>Observation: </a:t>
            </a:r>
            <a:r>
              <a:rPr lang="en-US" altLang="zh-CN" sz="2600" dirty="0" smtClean="0"/>
              <a:t>more blocking bugs in our studied Go applications are caused by wrong message passing. </a:t>
            </a:r>
            <a:endParaRPr lang="en-US" altLang="zh-CN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23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矩形 64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8089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Implication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199" y="1524000"/>
            <a:ext cx="8386763" cy="4525963"/>
          </a:xfrm>
        </p:spPr>
        <p:txBody>
          <a:bodyPr/>
          <a:lstStyle/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>
              <a:buFont typeface="Arial" charset="0"/>
              <a:buNone/>
            </a:pPr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>
              <a:buFont typeface="Arial" charset="0"/>
              <a:buNone/>
            </a:pPr>
            <a:endParaRPr lang="en-US" altLang="zh-CN" dirty="0">
              <a:ea typeface="MS PGothic" charset="-128"/>
            </a:endParaRPr>
          </a:p>
          <a:p>
            <a:pPr eaLnBrk="1" hangingPunct="1"/>
            <a:endParaRPr lang="zh-CN" altLang="en-US" dirty="0">
              <a:ea typeface="MS PGothic" charset="-128"/>
            </a:endParaRPr>
          </a:p>
        </p:txBody>
      </p:sp>
      <p:graphicFrame>
        <p:nvGraphicFramePr>
          <p:cNvPr id="27" name="Chart 26"/>
          <p:cNvGraphicFramePr>
            <a:graphicFrameLocks/>
          </p:cNvGraphicFramePr>
          <p:nvPr>
            <p:extLst/>
          </p:nvPr>
        </p:nvGraphicFramePr>
        <p:xfrm>
          <a:off x="977900" y="3900484"/>
          <a:ext cx="7188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4357687" y="4029075"/>
            <a:ext cx="2043113" cy="2614609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43450" y="3037181"/>
            <a:ext cx="1484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20% More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线形标注 3 17"/>
          <p:cNvSpPr>
            <a:spLocks/>
          </p:cNvSpPr>
          <p:nvPr/>
        </p:nvSpPr>
        <p:spPr bwMode="auto">
          <a:xfrm>
            <a:off x="4743450" y="3037181"/>
            <a:ext cx="1484509" cy="460375"/>
          </a:xfrm>
          <a:prstGeom prst="borderCallout3">
            <a:avLst>
              <a:gd name="adj1" fmla="val 53720"/>
              <a:gd name="adj2" fmla="val 98827"/>
              <a:gd name="adj3" fmla="val 54753"/>
              <a:gd name="adj4" fmla="val 135400"/>
              <a:gd name="adj5" fmla="val 313496"/>
              <a:gd name="adj6" fmla="val 135043"/>
              <a:gd name="adj7" fmla="val 336639"/>
              <a:gd name="adj8" fmla="val 110725"/>
            </a:avLst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52636" y="1363956"/>
            <a:ext cx="5533827" cy="129266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800000"/>
              </a:buClr>
            </a:pPr>
            <a:r>
              <a:rPr lang="en-US" altLang="zh-CN" sz="2600" b="1" i="1" dirty="0">
                <a:ea typeface="ＭＳ Ｐゴシック" charset="-128"/>
              </a:rPr>
              <a:t>Implication: </a:t>
            </a:r>
            <a:r>
              <a:rPr lang="en-US" altLang="zh-CN" sz="2600" dirty="0" smtClean="0"/>
              <a:t>we call for attention to the potential danger </a:t>
            </a:r>
            <a:r>
              <a:rPr lang="en-US" altLang="zh-CN" sz="2600" smtClean="0"/>
              <a:t>in programming with message passing. </a:t>
            </a:r>
            <a:endParaRPr lang="en-US" altLang="zh-CN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62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矩形 4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74754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>
                <a:solidFill>
                  <a:schemeClr val="bg1"/>
                </a:solidFill>
                <a:ea typeface="MS PGothic" charset="-128"/>
              </a:rPr>
              <a:t>Outline</a:t>
            </a:r>
            <a:endParaRPr lang="zh-CN" altLang="en-US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74755" name="内容占位符 2"/>
          <p:cNvSpPr txBox="1">
            <a:spLocks/>
          </p:cNvSpPr>
          <p:nvPr/>
        </p:nvSpPr>
        <p:spPr bwMode="auto">
          <a:xfrm>
            <a:off x="457200" y="12985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A real bug example</a:t>
            </a:r>
          </a:p>
          <a:p>
            <a:pPr eaLnBrk="1" hangingPunct="1"/>
            <a:r>
              <a:rPr lang="en-US" altLang="zh-CN" dirty="0" smtClean="0"/>
              <a:t>Go concurrency bug study</a:t>
            </a:r>
          </a:p>
          <a:p>
            <a:pPr lvl="1"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Taxonomy</a:t>
            </a:r>
          </a:p>
          <a:p>
            <a:pPr lvl="1" eaLnBrk="1" hangingPunct="1"/>
            <a:r>
              <a:rPr lang="en-US" altLang="zh-CN" dirty="0" smtClean="0"/>
              <a:t>Blocking Bug</a:t>
            </a:r>
          </a:p>
          <a:p>
            <a:pPr lvl="1"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Non-blocking Bug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7200" y="1298448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A real bug example</a:t>
            </a:r>
          </a:p>
          <a:p>
            <a:pPr eaLnBrk="1" hangingPunct="1"/>
            <a:r>
              <a:rPr lang="en-US" altLang="zh-CN" dirty="0" smtClean="0"/>
              <a:t>Go concurrency bug study</a:t>
            </a:r>
          </a:p>
          <a:p>
            <a:pPr lvl="1"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Taxonomy</a:t>
            </a:r>
          </a:p>
          <a:p>
            <a:pPr lvl="1"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Blocking Bug</a:t>
            </a:r>
          </a:p>
          <a:p>
            <a:pPr lvl="1" eaLnBrk="1" hangingPunct="1"/>
            <a:r>
              <a:rPr lang="en-US" altLang="zh-CN" dirty="0" smtClean="0"/>
              <a:t>Non-blocking Bug</a:t>
            </a:r>
            <a:endParaRPr lang="en-US" altLang="zh-CN" dirty="0"/>
          </a:p>
          <a:p>
            <a:pPr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5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5" name="矩形 10"/>
          <p:cNvSpPr>
            <a:spLocks noChangeArrowheads="1"/>
          </p:cNvSpPr>
          <p:nvPr/>
        </p:nvSpPr>
        <p:spPr bwMode="auto">
          <a:xfrm>
            <a:off x="0" y="0"/>
            <a:ext cx="9144000" cy="10652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267266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Massage Passing vs. Shared Memory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5208" y="5108244"/>
            <a:ext cx="2318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Message Passing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80907" y="5108172"/>
            <a:ext cx="2376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Shared Memory  </a:t>
            </a:r>
            <a:endParaRPr lang="en-US" sz="24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3391" y="3090301"/>
            <a:ext cx="942721" cy="14528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57389" y="3704761"/>
            <a:ext cx="942721" cy="14528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3390" y="4290993"/>
            <a:ext cx="942721" cy="1452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68988" y="2142804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Thread 1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007152" y="2142804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Thread 2</a:t>
            </a:r>
            <a:endParaRPr lang="en-US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240945" y="3063366"/>
            <a:ext cx="950661" cy="357409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1239426" y="4085292"/>
            <a:ext cx="952180" cy="356616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3034">
            <a:off x="1638221" y="2993170"/>
            <a:ext cx="258286" cy="17993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10204">
            <a:off x="1587132" y="3992787"/>
            <a:ext cx="258286" cy="179939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6234734" y="2142804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Thread 1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882128" y="2142804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Thread 2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34629" y="3090302"/>
            <a:ext cx="942721" cy="145288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879896" y="3090302"/>
            <a:ext cx="942721" cy="145288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6998275" y="4504858"/>
            <a:ext cx="98866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Memory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7741251" y="3767584"/>
            <a:ext cx="543898" cy="586232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6766304" y="3767584"/>
            <a:ext cx="539496" cy="586232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66" y="2067487"/>
            <a:ext cx="2701751" cy="195126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156" y="4672390"/>
            <a:ext cx="1662734" cy="944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638228" y="5649631"/>
            <a:ext cx="2334101" cy="461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Concurrency Bug</a:t>
            </a:r>
            <a:endParaRPr lang="en-US" sz="2400" b="1" dirty="0"/>
          </a:p>
        </p:txBody>
      </p:sp>
      <p:sp>
        <p:nvSpPr>
          <p:cNvPr id="38" name="Rectangle 37"/>
          <p:cNvSpPr/>
          <p:nvPr/>
        </p:nvSpPr>
        <p:spPr>
          <a:xfrm>
            <a:off x="291160" y="2023012"/>
            <a:ext cx="2848712" cy="3628288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36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  <p:bldP spid="21" grpId="0"/>
      <p:bldP spid="45" grpId="0"/>
      <p:bldP spid="46" grpId="0"/>
      <p:bldP spid="40" grpId="0" animBg="1"/>
      <p:bldP spid="36" grpId="0"/>
      <p:bldP spid="3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1360486" y="3971920"/>
          <a:ext cx="65659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内容占位符 2"/>
          <p:cNvSpPr>
            <a:spLocks noGrp="1"/>
          </p:cNvSpPr>
          <p:nvPr>
            <p:ph idx="1"/>
          </p:nvPr>
        </p:nvSpPr>
        <p:spPr>
          <a:xfrm>
            <a:off x="457200" y="1298448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MS PGothic" charset="-128"/>
              </a:rPr>
              <a:t>Failing to protect shared memory</a:t>
            </a:r>
          </a:p>
          <a:p>
            <a:pPr eaLnBrk="1" hangingPunct="1"/>
            <a:r>
              <a:rPr lang="en-US" altLang="zh-CN" dirty="0" smtClean="0">
                <a:ea typeface="MS PGothic" charset="-128"/>
              </a:rPr>
              <a:t>Errors during message passing</a:t>
            </a:r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>
              <a:buFont typeface="Arial" charset="0"/>
              <a:buNone/>
            </a:pPr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/>
            <a:endParaRPr lang="en-US" altLang="zh-CN" dirty="0">
              <a:ea typeface="MS PGothic" charset="-128"/>
            </a:endParaRPr>
          </a:p>
          <a:p>
            <a:pPr eaLnBrk="1" hangingPunct="1">
              <a:buFont typeface="Arial" charset="0"/>
              <a:buNone/>
            </a:pPr>
            <a:endParaRPr lang="en-US" altLang="zh-CN" dirty="0">
              <a:ea typeface="MS PGothic" charset="-128"/>
            </a:endParaRPr>
          </a:p>
          <a:p>
            <a:pPr eaLnBrk="1" hangingPunct="1"/>
            <a:endParaRPr lang="zh-CN" altLang="en-US" dirty="0">
              <a:ea typeface="MS PGothic" charset="-128"/>
            </a:endParaRPr>
          </a:p>
        </p:txBody>
      </p:sp>
      <p:sp>
        <p:nvSpPr>
          <p:cNvPr id="80897" name="矩形 64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8089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Root Causes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95447" y="4100507"/>
            <a:ext cx="2690816" cy="254317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05397" y="5272088"/>
            <a:ext cx="1309691" cy="137159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76425" y="3211513"/>
            <a:ext cx="2239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</a:t>
            </a:r>
            <a:r>
              <a:rPr lang="en-US" sz="2400" b="1" dirty="0" smtClean="0">
                <a:solidFill>
                  <a:srgbClr val="FF0000"/>
                </a:solidFill>
              </a:rPr>
              <a:t>hared </a:t>
            </a:r>
            <a:r>
              <a:rPr lang="en-US" sz="2400" b="1" dirty="0">
                <a:solidFill>
                  <a:srgbClr val="FF0000"/>
                </a:solidFill>
              </a:rPr>
              <a:t>M</a:t>
            </a:r>
            <a:r>
              <a:rPr lang="en-US" sz="2400" b="1" dirty="0" smtClean="0">
                <a:solidFill>
                  <a:srgbClr val="FF0000"/>
                </a:solidFill>
              </a:rPr>
              <a:t>emory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线形标注 3 17"/>
          <p:cNvSpPr>
            <a:spLocks/>
          </p:cNvSpPr>
          <p:nvPr/>
        </p:nvSpPr>
        <p:spPr bwMode="auto">
          <a:xfrm>
            <a:off x="1876425" y="3211513"/>
            <a:ext cx="2239139" cy="460375"/>
          </a:xfrm>
          <a:prstGeom prst="borderCallout3">
            <a:avLst>
              <a:gd name="adj1" fmla="val 66134"/>
              <a:gd name="adj2" fmla="val -93"/>
              <a:gd name="adj3" fmla="val 70269"/>
              <a:gd name="adj4" fmla="val -36565"/>
              <a:gd name="adj5" fmla="val 248324"/>
              <a:gd name="adj6" fmla="val -35620"/>
              <a:gd name="adj7" fmla="val 318018"/>
              <a:gd name="adj8" fmla="val -9384"/>
            </a:avLst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6" name="TextBox 15"/>
          <p:cNvSpPr txBox="1"/>
          <p:nvPr/>
        </p:nvSpPr>
        <p:spPr>
          <a:xfrm>
            <a:off x="4743450" y="3780143"/>
            <a:ext cx="2318968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Message Passing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线形标注 3 17"/>
          <p:cNvSpPr>
            <a:spLocks/>
          </p:cNvSpPr>
          <p:nvPr/>
        </p:nvSpPr>
        <p:spPr bwMode="auto">
          <a:xfrm>
            <a:off x="4743450" y="3780143"/>
            <a:ext cx="2318967" cy="460375"/>
          </a:xfrm>
          <a:prstGeom prst="borderCallout3">
            <a:avLst>
              <a:gd name="adj1" fmla="val 47513"/>
              <a:gd name="adj2" fmla="val 100168"/>
              <a:gd name="adj3" fmla="val 57856"/>
              <a:gd name="adj4" fmla="val 110376"/>
              <a:gd name="adj5" fmla="val 291772"/>
              <a:gd name="adj6" fmla="val 110020"/>
              <a:gd name="adj7" fmla="val 358807"/>
              <a:gd name="adj8" fmla="val 71782"/>
            </a:avLst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60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12" grpId="0" animBg="1"/>
      <p:bldP spid="13" grpId="0" animBg="1"/>
      <p:bldP spid="14" grpId="0"/>
      <p:bldP spid="15" grpId="0" animBg="1"/>
      <p:bldP spid="16" grpId="0" animBg="1"/>
      <p:bldP spid="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1360486" y="3971920"/>
          <a:ext cx="65659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0897" name="矩形 64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8089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Traditional Bugs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95447" y="4100507"/>
            <a:ext cx="862016" cy="254317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76425" y="3211513"/>
            <a:ext cx="942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&gt; 50%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线形标注 3 17"/>
          <p:cNvSpPr>
            <a:spLocks/>
          </p:cNvSpPr>
          <p:nvPr/>
        </p:nvSpPr>
        <p:spPr bwMode="auto">
          <a:xfrm>
            <a:off x="1876425" y="3211513"/>
            <a:ext cx="942887" cy="460375"/>
          </a:xfrm>
          <a:prstGeom prst="borderCallout3">
            <a:avLst>
              <a:gd name="adj1" fmla="val 66134"/>
              <a:gd name="adj2" fmla="val -93"/>
              <a:gd name="adj3" fmla="val 73373"/>
              <a:gd name="adj4" fmla="val -62325"/>
              <a:gd name="adj5" fmla="val 273152"/>
              <a:gd name="adj6" fmla="val -67441"/>
              <a:gd name="adj7" fmla="val 336639"/>
              <a:gd name="adj8" fmla="val -18476"/>
            </a:avLst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37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1360486" y="3971920"/>
          <a:ext cx="65659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0897" name="矩形 64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8089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Misusing Channel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21909" y="5229222"/>
            <a:ext cx="585788" cy="142874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662334" y="1720850"/>
            <a:ext cx="0" cy="36195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512593" y="1719072"/>
            <a:ext cx="0" cy="770128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25480" y="2115955"/>
            <a:ext cx="1268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 close(</a:t>
            </a:r>
            <a:r>
              <a:rPr lang="en-US" sz="2200" dirty="0" err="1" smtClean="0"/>
              <a:t>ch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3004392" y="2514744"/>
            <a:ext cx="10326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ch</a:t>
            </a:r>
            <a:r>
              <a:rPr lang="en-US" sz="2200" dirty="0" smtClean="0"/>
              <a:t> &lt;- m</a:t>
            </a:r>
            <a:endParaRPr lang="en-US" sz="2200" dirty="0"/>
          </a:p>
        </p:txBody>
      </p:sp>
      <p:cxnSp>
        <p:nvCxnSpPr>
          <p:cNvPr id="14" name="Straight Arrow Connector 13"/>
          <p:cNvCxnSpPr>
            <a:stCxn id="10" idx="2"/>
          </p:cNvCxnSpPr>
          <p:nvPr/>
        </p:nvCxnSpPr>
        <p:spPr>
          <a:xfrm>
            <a:off x="1659628" y="2546842"/>
            <a:ext cx="0" cy="1079868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3520720" y="2945631"/>
            <a:ext cx="0" cy="330969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05802" y="1241595"/>
            <a:ext cx="17130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ea typeface="Calibri" charset="0"/>
                <a:cs typeface="Calibri" charset="0"/>
              </a:rPr>
              <a:t>Thread 1</a:t>
            </a:r>
            <a:endParaRPr lang="en-US" sz="2000" b="1" dirty="0">
              <a:ea typeface="Calibri" charset="0"/>
              <a:cs typeface="Calibri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56063" y="1243584"/>
            <a:ext cx="17130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ea typeface="Calibri" charset="0"/>
                <a:cs typeface="Calibri" charset="0"/>
              </a:rPr>
              <a:t>Thread 2</a:t>
            </a:r>
            <a:endParaRPr lang="en-US" sz="2000" b="1" dirty="0">
              <a:ea typeface="Calibri" charset="0"/>
              <a:cs typeface="Calibri" charset="0"/>
            </a:endParaRPr>
          </a:p>
        </p:txBody>
      </p:sp>
      <p:sp>
        <p:nvSpPr>
          <p:cNvPr id="40" name="Explosion 1 39"/>
          <p:cNvSpPr/>
          <p:nvPr/>
        </p:nvSpPr>
        <p:spPr>
          <a:xfrm>
            <a:off x="2908300" y="3200992"/>
            <a:ext cx="1244600" cy="639692"/>
          </a:xfrm>
          <a:prstGeom prst="irregularSeal1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132458" y="3280673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panic!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815234" y="1719072"/>
            <a:ext cx="0" cy="36195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665493" y="1719072"/>
            <a:ext cx="0" cy="770128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78380" y="2108335"/>
            <a:ext cx="1268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 close(</a:t>
            </a:r>
            <a:r>
              <a:rPr lang="en-US" sz="2200" dirty="0" err="1" smtClean="0"/>
              <a:t>ch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47" name="TextBox 46"/>
          <p:cNvSpPr txBox="1"/>
          <p:nvPr/>
        </p:nvSpPr>
        <p:spPr>
          <a:xfrm>
            <a:off x="7065852" y="2507124"/>
            <a:ext cx="12041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close(</a:t>
            </a:r>
            <a:r>
              <a:rPr lang="en-US" sz="2200" dirty="0" err="1" smtClean="0"/>
              <a:t>ch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cxnSp>
        <p:nvCxnSpPr>
          <p:cNvPr id="48" name="Straight Arrow Connector 47"/>
          <p:cNvCxnSpPr>
            <a:stCxn id="52" idx="2"/>
          </p:cNvCxnSpPr>
          <p:nvPr/>
        </p:nvCxnSpPr>
        <p:spPr>
          <a:xfrm>
            <a:off x="5812528" y="2539222"/>
            <a:ext cx="0" cy="1079868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673620" y="2938011"/>
            <a:ext cx="0" cy="330969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958702" y="1243584"/>
            <a:ext cx="17130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ea typeface="Calibri" charset="0"/>
                <a:cs typeface="Calibri" charset="0"/>
              </a:rPr>
              <a:t>Thread 1</a:t>
            </a:r>
            <a:endParaRPr lang="en-US" sz="2000" b="1" dirty="0">
              <a:ea typeface="Calibri" charset="0"/>
              <a:cs typeface="Calibri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808963" y="1243584"/>
            <a:ext cx="17130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ea typeface="Calibri" charset="0"/>
                <a:cs typeface="Calibri" charset="0"/>
              </a:rPr>
              <a:t>Thread 2</a:t>
            </a:r>
            <a:endParaRPr lang="en-US" sz="2000" b="1" dirty="0">
              <a:ea typeface="Calibri" charset="0"/>
              <a:cs typeface="Calibri" charset="0"/>
            </a:endParaRPr>
          </a:p>
        </p:txBody>
      </p:sp>
      <p:sp>
        <p:nvSpPr>
          <p:cNvPr id="52" name="Explosion 1 51"/>
          <p:cNvSpPr/>
          <p:nvPr/>
        </p:nvSpPr>
        <p:spPr>
          <a:xfrm>
            <a:off x="7061200" y="3193372"/>
            <a:ext cx="1244600" cy="639692"/>
          </a:xfrm>
          <a:prstGeom prst="irregularSeal1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7285358" y="3273053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panic!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6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3" grpId="0"/>
      <p:bldP spid="18" grpId="0"/>
      <p:bldP spid="20" grpId="0"/>
      <p:bldP spid="40" grpId="0" animBg="1"/>
      <p:bldP spid="41" grpId="0"/>
      <p:bldP spid="46" grpId="0"/>
      <p:bldP spid="47" grpId="0"/>
      <p:bldP spid="50" grpId="0"/>
      <p:bldP spid="51" grpId="0"/>
      <p:bldP spid="52" grpId="0" animBg="1"/>
      <p:bldP spid="5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矩形 64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8089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Implication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757436" y="1554456"/>
            <a:ext cx="6453855" cy="129266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800000"/>
              </a:buClr>
            </a:pPr>
            <a:r>
              <a:rPr lang="en-US" altLang="zh-CN" sz="2600" b="1" i="1" dirty="0">
                <a:ea typeface="ＭＳ Ｐゴシック" charset="-128"/>
              </a:rPr>
              <a:t>Implication</a:t>
            </a:r>
            <a:r>
              <a:rPr lang="en-US" altLang="zh-CN" sz="2600" b="1" i="1" dirty="0" smtClean="0">
                <a:ea typeface="ＭＳ Ｐゴシック" charset="-128"/>
              </a:rPr>
              <a:t>: </a:t>
            </a:r>
            <a:r>
              <a:rPr lang="en-US" altLang="zh-CN" sz="2600" dirty="0" smtClean="0">
                <a:ea typeface="ＭＳ Ｐゴシック" charset="-128"/>
              </a:rPr>
              <a:t>new concurrency mechanisms Go introduced can themselves be the reasons of more concurrency bugs.  </a:t>
            </a:r>
            <a:endParaRPr lang="en-US" altLang="zh-CN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1360486" y="3971920"/>
          <a:ext cx="65659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5121909" y="5229222"/>
            <a:ext cx="585788" cy="142874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5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内容占位符 2"/>
          <p:cNvSpPr txBox="1">
            <a:spLocks/>
          </p:cNvSpPr>
          <p:nvPr/>
        </p:nvSpPr>
        <p:spPr bwMode="auto">
          <a:xfrm>
            <a:off x="457200" y="1298448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zh-CN" dirty="0" smtClean="0">
                <a:ea typeface="MS PGothic" charset="-128"/>
              </a:rPr>
              <a:t>1st empirical study on go concurrency bugs</a:t>
            </a:r>
          </a:p>
          <a:p>
            <a:pPr lvl="1" eaLnBrk="1" hangingPunct="1"/>
            <a:r>
              <a:rPr lang="en-US" altLang="zh-CN" dirty="0" smtClean="0">
                <a:ea typeface="MS PGothic" charset="-128"/>
              </a:rPr>
              <a:t>shared memory vs. message passing</a:t>
            </a:r>
          </a:p>
          <a:p>
            <a:pPr lvl="1" eaLnBrk="1" hangingPunct="1"/>
            <a:r>
              <a:rPr lang="en-US" altLang="zh-CN" dirty="0" smtClean="0">
                <a:ea typeface="MS PGothic" charset="-128"/>
              </a:rPr>
              <a:t>blocking bugs vs. non-blocking bugs</a:t>
            </a:r>
          </a:p>
          <a:p>
            <a:pPr marL="457200" lvl="1" indent="0" eaLnBrk="1" hangingPunct="1">
              <a:buNone/>
            </a:pPr>
            <a:r>
              <a:rPr lang="en-US" altLang="zh-CN" i="1" dirty="0" smtClean="0">
                <a:solidFill>
                  <a:schemeClr val="accent4"/>
                </a:solidFill>
                <a:ea typeface="MS PGothic" charset="-128"/>
              </a:rPr>
              <a:t>paper contains more details (contact us for more)</a:t>
            </a:r>
          </a:p>
          <a:p>
            <a:pPr eaLnBrk="1" hangingPunct="1"/>
            <a:r>
              <a:rPr lang="en-US" altLang="zh-CN" dirty="0" smtClean="0">
                <a:ea typeface="MS PGothic" charset="-128"/>
              </a:rPr>
              <a:t>Future works</a:t>
            </a:r>
          </a:p>
          <a:p>
            <a:pPr lvl="1" eaLnBrk="1" hangingPunct="1"/>
            <a:r>
              <a:rPr lang="en-US" altLang="zh-CN" dirty="0" smtClean="0">
                <a:ea typeface="MS PGothic" charset="-128"/>
              </a:rPr>
              <a:t>Statically detecting go concurrency bugs</a:t>
            </a:r>
          </a:p>
          <a:p>
            <a:pPr lvl="2" eaLnBrk="1" hangingPunct="1"/>
            <a:r>
              <a:rPr lang="en-US" altLang="zh-CN" dirty="0" smtClean="0">
                <a:ea typeface="MS PGothic" charset="-128"/>
              </a:rPr>
              <a:t>checkers built based on identified buggy patterns</a:t>
            </a:r>
          </a:p>
          <a:p>
            <a:pPr lvl="2" eaLnBrk="1" hangingPunct="1"/>
            <a:r>
              <a:rPr lang="en-US" altLang="zh-CN" dirty="0" smtClean="0">
                <a:ea typeface="MS PGothic" charset="-128"/>
              </a:rPr>
              <a:t>Already found concurrency bugs in real applications</a:t>
            </a:r>
          </a:p>
          <a:p>
            <a:pPr eaLnBrk="1" hangingPunct="1"/>
            <a:endParaRPr lang="en-US" altLang="zh-CN" dirty="0" smtClean="0">
              <a:ea typeface="MS PGothic" charset="-128"/>
            </a:endParaRPr>
          </a:p>
          <a:p>
            <a:pPr eaLnBrk="1" hangingPunct="1"/>
            <a:endParaRPr lang="en-US" altLang="zh-CN" dirty="0" smtClean="0">
              <a:ea typeface="MS PGothic" charset="-128"/>
            </a:endParaRPr>
          </a:p>
          <a:p>
            <a:pPr eaLnBrk="1" hangingPunct="1"/>
            <a:endParaRPr lang="en-US" altLang="zh-CN" dirty="0" smtClean="0">
              <a:ea typeface="MS PGothic" charset="-128"/>
            </a:endParaRPr>
          </a:p>
          <a:p>
            <a:pPr eaLnBrk="1" hangingPunct="1"/>
            <a:endParaRPr lang="en-US" altLang="zh-CN" dirty="0" smtClean="0">
              <a:ea typeface="MS PGothic" charset="-128"/>
            </a:endParaRPr>
          </a:p>
          <a:p>
            <a:pPr eaLnBrk="1" hangingPunct="1">
              <a:buFont typeface="Arial" charset="0"/>
              <a:buNone/>
            </a:pPr>
            <a:endParaRPr lang="en-US" altLang="zh-CN" dirty="0" smtClean="0">
              <a:ea typeface="MS PGothic" charset="-128"/>
            </a:endParaRPr>
          </a:p>
          <a:p>
            <a:pPr eaLnBrk="1" hangingPunct="1"/>
            <a:endParaRPr lang="en-US" altLang="zh-CN" dirty="0" smtClean="0">
              <a:ea typeface="MS PGothic" charset="-128"/>
            </a:endParaRPr>
          </a:p>
          <a:p>
            <a:pPr eaLnBrk="1" hangingPunct="1"/>
            <a:endParaRPr lang="en-US" altLang="zh-CN" dirty="0" smtClean="0">
              <a:ea typeface="MS PGothic" charset="-128"/>
            </a:endParaRPr>
          </a:p>
          <a:p>
            <a:pPr eaLnBrk="1" hangingPunct="1"/>
            <a:endParaRPr lang="en-US" altLang="zh-CN" dirty="0" smtClean="0">
              <a:ea typeface="MS PGothic" charset="-128"/>
            </a:endParaRPr>
          </a:p>
          <a:p>
            <a:pPr eaLnBrk="1" hangingPunct="1"/>
            <a:endParaRPr lang="en-US" altLang="zh-CN" dirty="0" smtClean="0">
              <a:ea typeface="MS PGothic" charset="-128"/>
            </a:endParaRPr>
          </a:p>
          <a:p>
            <a:pPr eaLnBrk="1" hangingPunct="1"/>
            <a:endParaRPr lang="en-US" altLang="zh-CN" dirty="0" smtClean="0">
              <a:ea typeface="MS PGothic" charset="-128"/>
            </a:endParaRPr>
          </a:p>
          <a:p>
            <a:pPr eaLnBrk="1" hangingPunct="1"/>
            <a:endParaRPr lang="en-US" altLang="zh-CN" dirty="0" smtClean="0">
              <a:ea typeface="MS PGothic" charset="-128"/>
            </a:endParaRPr>
          </a:p>
          <a:p>
            <a:pPr eaLnBrk="1" hangingPunct="1">
              <a:buFont typeface="Arial" charset="0"/>
              <a:buNone/>
            </a:pPr>
            <a:endParaRPr lang="en-US" altLang="zh-CN" dirty="0" smtClean="0">
              <a:ea typeface="MS PGothic" charset="-128"/>
            </a:endParaRPr>
          </a:p>
          <a:p>
            <a:pPr eaLnBrk="1" hangingPunct="1"/>
            <a:endParaRPr lang="zh-CN" altLang="en-US" dirty="0">
              <a:ea typeface="MS PGothic" charset="-128"/>
            </a:endParaRPr>
          </a:p>
        </p:txBody>
      </p:sp>
      <p:sp>
        <p:nvSpPr>
          <p:cNvPr id="80897" name="矩形 64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8089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Conclusions 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40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5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9C5F5E-51C0-3142-B666-6A0E64A69624}" type="slidenum">
              <a:rPr lang="zh-CN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226306" name="TextBox 4"/>
          <p:cNvSpPr txBox="1">
            <a:spLocks noChangeArrowheads="1"/>
          </p:cNvSpPr>
          <p:nvPr/>
        </p:nvSpPr>
        <p:spPr bwMode="auto">
          <a:xfrm>
            <a:off x="250825" y="1385888"/>
            <a:ext cx="552291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8000" dirty="0">
                <a:solidFill>
                  <a:schemeClr val="accent1"/>
                </a:solidFill>
              </a:rPr>
              <a:t>Thanks a lot!</a:t>
            </a:r>
            <a:endParaRPr lang="zh-CN" altLang="en-US" sz="8000" dirty="0">
              <a:solidFill>
                <a:schemeClr val="accent1"/>
              </a:solidFill>
            </a:endParaRPr>
          </a:p>
        </p:txBody>
      </p:sp>
      <p:sp>
        <p:nvSpPr>
          <p:cNvPr id="226308" name="矩形 6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950" y="3003550"/>
            <a:ext cx="51435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1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3" name="矩形 20"/>
          <p:cNvSpPr>
            <a:spLocks noChangeArrowheads="1"/>
          </p:cNvSpPr>
          <p:nvPr/>
        </p:nvSpPr>
        <p:spPr bwMode="auto">
          <a:xfrm>
            <a:off x="0" y="0"/>
            <a:ext cx="9144000" cy="10652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228354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>
                <a:solidFill>
                  <a:schemeClr val="bg1"/>
                </a:solidFill>
                <a:ea typeface="MS PGothic" charset="-128"/>
              </a:rPr>
              <a:t>Questions?</a:t>
            </a:r>
            <a:endParaRPr lang="zh-CN" altLang="en-US">
              <a:solidFill>
                <a:schemeClr val="bg1"/>
              </a:solidFill>
              <a:ea typeface="MS PGothic" charset="-128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7597724" y="2779736"/>
            <a:ext cx="0" cy="1682496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696024" y="2779736"/>
            <a:ext cx="0" cy="1682496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801944" y="4547503"/>
            <a:ext cx="26924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900509" y="4092900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Behavior</a:t>
            </a:r>
            <a:endParaRPr lang="en-US" b="1" i="1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5832424" y="2501368"/>
            <a:ext cx="0" cy="206906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801944" y="3345140"/>
            <a:ext cx="1371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01944" y="3960836"/>
            <a:ext cx="1371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627444" y="4501856"/>
            <a:ext cx="1371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516444" y="4501856"/>
            <a:ext cx="1371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908624" y="3345140"/>
            <a:ext cx="2233185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08624" y="3960836"/>
            <a:ext cx="223113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248220" y="2970236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52616" y="2970236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48220" y="3579836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52616" y="3579836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75604" y="2237227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Cause</a:t>
            </a:r>
            <a:endParaRPr lang="en-US" b="1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4662153" y="3032704"/>
            <a:ext cx="975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shared </a:t>
            </a:r>
          </a:p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624153" y="3678122"/>
            <a:ext cx="1050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</a:t>
            </a:r>
          </a:p>
          <a:p>
            <a:pPr algn="ctr"/>
            <a:r>
              <a:rPr lang="en-US" dirty="0" smtClean="0"/>
              <a:t>passing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199857" y="4646636"/>
            <a:ext cx="96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blocking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69913" y="4647144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non-blocking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284" y="2320522"/>
            <a:ext cx="967856" cy="73152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18" y="2338810"/>
            <a:ext cx="835006" cy="713232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844" y="2282333"/>
            <a:ext cx="731520" cy="731520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2491041" y="3278357"/>
            <a:ext cx="849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/>
              <a:t>BlotDB</a:t>
            </a:r>
            <a:endParaRPr lang="en-US" b="1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23" y="3193291"/>
            <a:ext cx="1228099" cy="45720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428" y="3768977"/>
            <a:ext cx="2201530" cy="44678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193" y="3164016"/>
            <a:ext cx="548640" cy="548640"/>
          </a:xfrm>
          <a:prstGeom prst="rect">
            <a:avLst/>
          </a:prstGeom>
        </p:spPr>
      </p:pic>
      <p:sp>
        <p:nvSpPr>
          <p:cNvPr id="47" name="矩形 17"/>
          <p:cNvSpPr/>
          <p:nvPr/>
        </p:nvSpPr>
        <p:spPr>
          <a:xfrm>
            <a:off x="726827" y="2118744"/>
            <a:ext cx="2614936" cy="307399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8" name="TextBox 47"/>
          <p:cNvSpPr txBox="1"/>
          <p:nvPr/>
        </p:nvSpPr>
        <p:spPr>
          <a:xfrm>
            <a:off x="691332" y="4330448"/>
            <a:ext cx="2695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171 Real-World Go Concurrency Bugs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49" name="Right Arrow 48"/>
          <p:cNvSpPr/>
          <p:nvPr/>
        </p:nvSpPr>
        <p:spPr>
          <a:xfrm>
            <a:off x="3962212" y="3476204"/>
            <a:ext cx="359699" cy="484632"/>
          </a:xfrm>
          <a:prstGeom prst="rightArrow">
            <a:avLst/>
          </a:prstGeom>
          <a:noFill/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17291" y="5889684"/>
            <a:ext cx="7068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Data Set: https://</a:t>
            </a:r>
            <a:r>
              <a:rPr lang="en-US" sz="2000" b="1" i="1" dirty="0" err="1" smtClean="0">
                <a:solidFill>
                  <a:srgbClr val="FF0000"/>
                </a:solidFill>
              </a:rPr>
              <a:t>github.com</a:t>
            </a:r>
            <a:r>
              <a:rPr lang="en-US" sz="2000" b="1" i="1" dirty="0" smtClean="0">
                <a:solidFill>
                  <a:srgbClr val="FF0000"/>
                </a:solidFill>
              </a:rPr>
              <a:t>/system-</a:t>
            </a:r>
            <a:r>
              <a:rPr lang="en-US" sz="2000" b="1" i="1" dirty="0" err="1" smtClean="0">
                <a:solidFill>
                  <a:srgbClr val="FF0000"/>
                </a:solidFill>
              </a:rPr>
              <a:t>pclub</a:t>
            </a:r>
            <a:r>
              <a:rPr lang="en-US" sz="2000" b="1" i="1" dirty="0" smtClean="0">
                <a:solidFill>
                  <a:srgbClr val="FF0000"/>
                </a:solidFill>
              </a:rPr>
              <a:t>/go-concurrency-bugs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15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5" name="矩形 10"/>
          <p:cNvSpPr>
            <a:spLocks noChangeArrowheads="1"/>
          </p:cNvSpPr>
          <p:nvPr/>
        </p:nvSpPr>
        <p:spPr bwMode="auto">
          <a:xfrm>
            <a:off x="0" y="0"/>
            <a:ext cx="9144000" cy="10652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267266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Does Go Do Better?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pic>
        <p:nvPicPr>
          <p:cNvPr id="26726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30" y="4482708"/>
            <a:ext cx="1765571" cy="1765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457199" y="1295400"/>
            <a:ext cx="8353455" cy="4525963"/>
          </a:xfrm>
        </p:spPr>
        <p:txBody>
          <a:bodyPr/>
          <a:lstStyle/>
          <a:p>
            <a:r>
              <a:rPr lang="en-US" altLang="zh-CN" dirty="0" smtClean="0">
                <a:ea typeface="MS PGothic" charset="-128"/>
              </a:rPr>
              <a:t>Message passing better than shared memory?</a:t>
            </a:r>
          </a:p>
          <a:p>
            <a:endParaRPr lang="en-US" altLang="zh-CN" dirty="0">
              <a:ea typeface="MS PGothic" charset="-128"/>
            </a:endParaRPr>
          </a:p>
          <a:p>
            <a:r>
              <a:rPr lang="en-US" altLang="zh-CN" dirty="0" smtClean="0">
                <a:ea typeface="MS PGothic" charset="-128"/>
              </a:rPr>
              <a:t>How well does Go prevent concurrency bugs?</a:t>
            </a:r>
            <a:endParaRPr lang="en-US" altLang="zh-CN" dirty="0">
              <a:ea typeface="MS PGothic" charset="-128"/>
            </a:endParaRPr>
          </a:p>
          <a:p>
            <a:endParaRPr lang="en-US" altLang="zh-CN" dirty="0" smtClean="0">
              <a:ea typeface="MS PGothic" charset="-128"/>
            </a:endParaRPr>
          </a:p>
          <a:p>
            <a:endParaRPr lang="en-US" altLang="zh-CN" dirty="0" smtClean="0">
              <a:ea typeface="MS PGothic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6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altLang="zh-CN" dirty="0" smtClean="0">
                <a:ea typeface="MS PGothic" charset="-128"/>
              </a:rPr>
              <a:t>Collect 171 Go concurrency bugs from 6 apps</a:t>
            </a:r>
          </a:p>
          <a:p>
            <a:pPr lvl="1"/>
            <a:r>
              <a:rPr lang="en-US" altLang="zh-CN" dirty="0" smtClean="0">
                <a:ea typeface="MS PGothic" charset="-128"/>
              </a:rPr>
              <a:t>through manually inspecting GitHub commit log</a:t>
            </a:r>
          </a:p>
          <a:p>
            <a:r>
              <a:rPr lang="en-US" altLang="zh-CN" dirty="0" smtClean="0">
                <a:ea typeface="MS PGothic" charset="-128"/>
              </a:rPr>
              <a:t>How we conduct the study?</a:t>
            </a:r>
          </a:p>
          <a:p>
            <a:pPr lvl="1"/>
            <a:r>
              <a:rPr lang="en-US" altLang="zh-CN" dirty="0" smtClean="0">
                <a:ea typeface="MS PGothic" charset="-128"/>
              </a:rPr>
              <a:t>Taxonomy based on two orthogonal dimensions</a:t>
            </a:r>
          </a:p>
          <a:p>
            <a:pPr lvl="2"/>
            <a:r>
              <a:rPr lang="en-US" altLang="zh-CN" dirty="0" smtClean="0">
                <a:ea typeface="MS PGothic" charset="-128"/>
              </a:rPr>
              <a:t>Root causes and fixing strategies </a:t>
            </a:r>
          </a:p>
          <a:p>
            <a:pPr lvl="1"/>
            <a:r>
              <a:rPr lang="en-US" altLang="zh-CN" dirty="0">
                <a:ea typeface="MS PGothic" charset="-128"/>
              </a:rPr>
              <a:t>Evaluate two built-in concurrency bug detectors</a:t>
            </a:r>
          </a:p>
          <a:p>
            <a:pPr lvl="2"/>
            <a:endParaRPr lang="en-US" altLang="zh-CN" dirty="0" smtClean="0">
              <a:ea typeface="MS PGothic" charset="-128"/>
            </a:endParaRPr>
          </a:p>
        </p:txBody>
      </p:sp>
      <p:sp>
        <p:nvSpPr>
          <p:cNvPr id="80897" name="矩形 64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8089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The 1</a:t>
            </a:r>
            <a:r>
              <a:rPr lang="en-US" altLang="zh-CN" baseline="30000" dirty="0" smtClean="0">
                <a:solidFill>
                  <a:schemeClr val="bg1"/>
                </a:solidFill>
                <a:ea typeface="MS PGothic" charset="-128"/>
              </a:rPr>
              <a:t>st</a:t>
            </a:r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 Empirical Study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268" y="4696432"/>
            <a:ext cx="967856" cy="7315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02" y="4714720"/>
            <a:ext cx="835006" cy="7132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828" y="4658243"/>
            <a:ext cx="731520" cy="73152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405577" y="4872254"/>
            <a:ext cx="849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/>
              <a:t>BlotDB</a:t>
            </a:r>
            <a:endParaRPr lang="en-US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07" y="5514337"/>
            <a:ext cx="1228099" cy="457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637" y="5524756"/>
            <a:ext cx="2201530" cy="4467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837" y="4790357"/>
            <a:ext cx="548640" cy="548640"/>
          </a:xfrm>
          <a:prstGeom prst="rect">
            <a:avLst/>
          </a:prstGeom>
        </p:spPr>
      </p:pic>
      <p:sp>
        <p:nvSpPr>
          <p:cNvPr id="14" name="矩形 17"/>
          <p:cNvSpPr/>
          <p:nvPr/>
        </p:nvSpPr>
        <p:spPr>
          <a:xfrm>
            <a:off x="598810" y="4586666"/>
            <a:ext cx="3656680" cy="209134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028774" y="5926526"/>
            <a:ext cx="2878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171 Real-World Go Concurrency Bugs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7533540" y="4799848"/>
            <a:ext cx="0" cy="1568704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631840" y="4799848"/>
            <a:ext cx="0" cy="1568704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737760" y="6453823"/>
            <a:ext cx="2510128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36325" y="5999220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Behavior</a:t>
            </a:r>
            <a:endParaRPr lang="en-US" b="1" i="1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768240" y="4686056"/>
            <a:ext cx="0" cy="17907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37760" y="5251460"/>
            <a:ext cx="1371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737760" y="5867156"/>
            <a:ext cx="1371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563260" y="6408176"/>
            <a:ext cx="1371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7470548" y="6408176"/>
            <a:ext cx="1371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844440" y="5251460"/>
            <a:ext cx="2233185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44440" y="5867156"/>
            <a:ext cx="223113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184036" y="4876556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88432" y="4876556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84036" y="5486156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88432" y="5486156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11420" y="4381291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Cause</a:t>
            </a:r>
            <a:endParaRPr lang="en-US" b="1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4597969" y="4939024"/>
            <a:ext cx="975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shared </a:t>
            </a:r>
          </a:p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559969" y="5584442"/>
            <a:ext cx="1050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</a:t>
            </a:r>
          </a:p>
          <a:p>
            <a:pPr algn="ctr"/>
            <a:r>
              <a:rPr lang="en-US" dirty="0" smtClean="0"/>
              <a:t>passing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35673" y="6513200"/>
            <a:ext cx="96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blocking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05729" y="6513708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non-blocking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94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 animBg="1"/>
      <p:bldP spid="15" grpId="0"/>
      <p:bldP spid="19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altLang="zh-CN" dirty="0" smtClean="0">
                <a:ea typeface="MS PGothic" charset="-128"/>
              </a:rPr>
              <a:t>Message passing can make a lot of bugs</a:t>
            </a:r>
          </a:p>
          <a:p>
            <a:pPr lvl="1"/>
            <a:r>
              <a:rPr lang="en-US" altLang="zh-CN" dirty="0" smtClean="0">
                <a:ea typeface="MS PGothic" charset="-128"/>
              </a:rPr>
              <a:t>sometimes even more than shared memory</a:t>
            </a:r>
          </a:p>
          <a:p>
            <a:r>
              <a:rPr lang="en-US" altLang="zh-CN" dirty="0">
                <a:ea typeface="MS PGothic" charset="-128"/>
              </a:rPr>
              <a:t>9</a:t>
            </a:r>
            <a:r>
              <a:rPr lang="en-US" altLang="zh-CN" dirty="0" smtClean="0">
                <a:ea typeface="MS PGothic" charset="-128"/>
              </a:rPr>
              <a:t> observations for developers’ references</a:t>
            </a:r>
          </a:p>
          <a:p>
            <a:r>
              <a:rPr lang="en-US" altLang="zh-CN" dirty="0" smtClean="0">
                <a:ea typeface="MS PGothic" charset="-128"/>
              </a:rPr>
              <a:t>8 insights</a:t>
            </a:r>
            <a:r>
              <a:rPr lang="en-US" altLang="zh-CN" dirty="0">
                <a:ea typeface="MS PGothic" charset="-128"/>
              </a:rPr>
              <a:t> </a:t>
            </a:r>
            <a:r>
              <a:rPr lang="en-US" altLang="zh-CN" dirty="0" smtClean="0">
                <a:ea typeface="MS PGothic" charset="-128"/>
              </a:rPr>
              <a:t>to guide future research in Go</a:t>
            </a:r>
          </a:p>
        </p:txBody>
      </p:sp>
      <p:sp>
        <p:nvSpPr>
          <p:cNvPr id="46082" name="矩形 17"/>
          <p:cNvSpPr>
            <a:spLocks noChangeArrowheads="1"/>
          </p:cNvSpPr>
          <p:nvPr/>
        </p:nvSpPr>
        <p:spPr bwMode="auto">
          <a:xfrm>
            <a:off x="0" y="0"/>
            <a:ext cx="9144000" cy="10652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46083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Highlighted Results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50" y="4339604"/>
            <a:ext cx="3204577" cy="13723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675" y="4166562"/>
            <a:ext cx="2390553" cy="159080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172" y="4382032"/>
            <a:ext cx="2302505" cy="1591056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812" y="4942568"/>
            <a:ext cx="576072" cy="48463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45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矩形 4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74754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>
                <a:solidFill>
                  <a:schemeClr val="bg1"/>
                </a:solidFill>
                <a:ea typeface="MS PGothic" charset="-128"/>
              </a:rPr>
              <a:t>Outline</a:t>
            </a:r>
            <a:endParaRPr lang="zh-CN" altLang="en-US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74755" name="内容占位符 2"/>
          <p:cNvSpPr txBox="1">
            <a:spLocks/>
          </p:cNvSpPr>
          <p:nvPr/>
        </p:nvSpPr>
        <p:spPr bwMode="auto">
          <a:xfrm>
            <a:off x="457200" y="12985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dirty="0" smtClean="0"/>
              <a:t>Introduction</a:t>
            </a:r>
            <a:endParaRPr lang="en-US" altLang="zh-CN" dirty="0"/>
          </a:p>
          <a:p>
            <a:pPr eaLnBrk="1" hangingPunct="1"/>
            <a:r>
              <a:rPr lang="en-US" altLang="zh-CN" dirty="0" smtClean="0"/>
              <a:t>A real bug example</a:t>
            </a:r>
          </a:p>
          <a:p>
            <a:pPr eaLnBrk="1" hangingPunct="1"/>
            <a:r>
              <a:rPr lang="en-US" altLang="zh-CN" dirty="0" smtClean="0"/>
              <a:t>Go concurrency bug study</a:t>
            </a:r>
          </a:p>
          <a:p>
            <a:pPr lvl="1" eaLnBrk="1" hangingPunct="1"/>
            <a:r>
              <a:rPr lang="en-US" altLang="zh-CN" dirty="0" smtClean="0"/>
              <a:t>Taxonomy</a:t>
            </a:r>
          </a:p>
          <a:p>
            <a:pPr lvl="1" eaLnBrk="1" hangingPunct="1"/>
            <a:r>
              <a:rPr lang="en-US" altLang="zh-CN" dirty="0" smtClean="0"/>
              <a:t>Blocking Bug</a:t>
            </a:r>
          </a:p>
          <a:p>
            <a:pPr lvl="1" eaLnBrk="1" hangingPunct="1"/>
            <a:r>
              <a:rPr lang="en-US" altLang="zh-CN" dirty="0" smtClean="0"/>
              <a:t>Non-blocking Bug</a:t>
            </a:r>
            <a:endParaRPr lang="en-US" altLang="zh-CN" dirty="0"/>
          </a:p>
          <a:p>
            <a:pPr eaLnBrk="1" hangingPunct="1"/>
            <a:r>
              <a:rPr lang="en-US" altLang="zh-CN" dirty="0" smtClean="0"/>
              <a:t>Conclusions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12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矩形 4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74754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>
                <a:solidFill>
                  <a:schemeClr val="bg1"/>
                </a:solidFill>
                <a:ea typeface="MS PGothic" charset="-128"/>
              </a:rPr>
              <a:t>Outline</a:t>
            </a:r>
            <a:endParaRPr lang="zh-CN" altLang="en-US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74755" name="内容占位符 2"/>
          <p:cNvSpPr txBox="1">
            <a:spLocks/>
          </p:cNvSpPr>
          <p:nvPr/>
        </p:nvSpPr>
        <p:spPr bwMode="auto">
          <a:xfrm>
            <a:off x="457200" y="1298448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dirty="0" smtClean="0"/>
              <a:t>Introduction</a:t>
            </a:r>
            <a:endParaRPr lang="en-US" altLang="zh-CN" dirty="0"/>
          </a:p>
          <a:p>
            <a:pPr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A real bug example</a:t>
            </a:r>
          </a:p>
          <a:p>
            <a:pPr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Go concurrency bug study</a:t>
            </a:r>
          </a:p>
          <a:p>
            <a:pPr lvl="1"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Taxonomy</a:t>
            </a:r>
          </a:p>
          <a:p>
            <a:pPr lvl="1"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Blocking Bug</a:t>
            </a:r>
          </a:p>
          <a:p>
            <a:pPr lvl="1"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Non-blocking Bug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7200" y="1298448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altLang="zh-CN" dirty="0" smtClean="0"/>
              <a:t>A real bug example</a:t>
            </a:r>
          </a:p>
          <a:p>
            <a:pPr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Go concurrency bug study</a:t>
            </a:r>
          </a:p>
          <a:p>
            <a:pPr lvl="1"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Taxonomy</a:t>
            </a:r>
          </a:p>
          <a:p>
            <a:pPr lvl="1"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Blocking Bug</a:t>
            </a:r>
          </a:p>
          <a:p>
            <a:pPr lvl="1"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Non-blocking Bug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Conclusions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85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矩形 64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80898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bg1"/>
                </a:solidFill>
                <a:ea typeface="MS PGothic" charset="-128"/>
              </a:rPr>
              <a:t>Message Passing in Go</a:t>
            </a:r>
            <a:endParaRPr lang="zh-CN" altLang="en-US" dirty="0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altLang="zh-CN" dirty="0" smtClean="0">
                <a:ea typeface="MS PGothic" charset="-128"/>
              </a:rPr>
              <a:t>How to pass messages across </a:t>
            </a:r>
            <a:r>
              <a:rPr lang="en-US" altLang="zh-CN" dirty="0" err="1" smtClean="0">
                <a:ea typeface="MS PGothic" charset="-128"/>
              </a:rPr>
              <a:t>goroutines</a:t>
            </a:r>
            <a:r>
              <a:rPr lang="en-US" altLang="zh-CN" dirty="0" smtClean="0">
                <a:ea typeface="MS PGothic" charset="-128"/>
              </a:rPr>
              <a:t>?</a:t>
            </a:r>
            <a:endParaRPr lang="en-US" altLang="zh-CN" dirty="0">
              <a:ea typeface="MS PGothic" charset="-128"/>
            </a:endParaRPr>
          </a:p>
          <a:p>
            <a:pPr lvl="1"/>
            <a:r>
              <a:rPr lang="en-US" altLang="zh-CN" dirty="0" smtClean="0">
                <a:ea typeface="MS PGothic" charset="-128"/>
              </a:rPr>
              <a:t>Channel: </a:t>
            </a:r>
            <a:r>
              <a:rPr lang="en-US" altLang="zh-CN" dirty="0">
                <a:ea typeface="MS PGothic" charset="-128"/>
              </a:rPr>
              <a:t>u</a:t>
            </a:r>
            <a:r>
              <a:rPr lang="en-US" altLang="zh-CN" dirty="0" smtClean="0">
                <a:ea typeface="MS PGothic" charset="-128"/>
              </a:rPr>
              <a:t>nbuffered channel vs. buffered channel</a:t>
            </a:r>
          </a:p>
          <a:p>
            <a:pPr lvl="1"/>
            <a:r>
              <a:rPr lang="en-US" altLang="zh-CN" dirty="0" smtClean="0">
                <a:ea typeface="MS PGothic" charset="-128"/>
              </a:rPr>
              <a:t>Select: waiting for multiple channel operations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8515857" y="4461436"/>
            <a:ext cx="45720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80718" y="4108171"/>
            <a:ext cx="0" cy="579562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142590" y="4105697"/>
            <a:ext cx="0" cy="88837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3885" y="4683287"/>
            <a:ext cx="955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ch</a:t>
            </a:r>
            <a:r>
              <a:rPr lang="en-US" sz="2000" dirty="0" smtClean="0"/>
              <a:t> &lt;- m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664731" y="4990214"/>
            <a:ext cx="955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 &lt;- </a:t>
            </a:r>
            <a:r>
              <a:rPr lang="en-US" sz="2000" dirty="0" err="1" smtClean="0"/>
              <a:t>ch</a:t>
            </a:r>
            <a:endParaRPr lang="en-US" sz="20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80717" y="5158909"/>
            <a:ext cx="0" cy="68137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7" idx="2"/>
          </p:cNvCxnSpPr>
          <p:nvPr/>
        </p:nvCxnSpPr>
        <p:spPr>
          <a:xfrm>
            <a:off x="2142587" y="5390324"/>
            <a:ext cx="0" cy="446331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3"/>
            <a:endCxn id="17" idx="1"/>
          </p:cNvCxnSpPr>
          <p:nvPr/>
        </p:nvCxnSpPr>
        <p:spPr>
          <a:xfrm>
            <a:off x="1129596" y="4883342"/>
            <a:ext cx="535135" cy="306927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0349">
            <a:off x="1328057" y="4773063"/>
            <a:ext cx="258286" cy="179939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-96302" y="3580760"/>
            <a:ext cx="17130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ea typeface="Calibri" charset="0"/>
                <a:cs typeface="Calibri" charset="0"/>
              </a:rPr>
              <a:t>Goroutine</a:t>
            </a:r>
            <a:r>
              <a:rPr lang="en-US" sz="2000" b="1" dirty="0" smtClean="0">
                <a:ea typeface="Calibri" charset="0"/>
                <a:cs typeface="Calibri" charset="0"/>
              </a:rPr>
              <a:t> 1</a:t>
            </a:r>
            <a:endParaRPr lang="en-US" sz="2000" b="1" dirty="0">
              <a:ea typeface="Calibri" charset="0"/>
              <a:cs typeface="Calibri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353061" y="3585190"/>
            <a:ext cx="17130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ea typeface="Calibri" charset="0"/>
                <a:cs typeface="Calibri" charset="0"/>
              </a:rPr>
              <a:t>Goroutine</a:t>
            </a:r>
            <a:r>
              <a:rPr lang="en-US" sz="2000" b="1" dirty="0" smtClean="0">
                <a:ea typeface="Calibri" charset="0"/>
                <a:cs typeface="Calibri" charset="0"/>
              </a:rPr>
              <a:t> 2</a:t>
            </a:r>
            <a:endParaRPr lang="en-US" sz="2000" b="1" dirty="0">
              <a:ea typeface="Calibri" charset="0"/>
              <a:cs typeface="Calibri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554148" y="4103725"/>
            <a:ext cx="0" cy="579562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016020" y="4103725"/>
            <a:ext cx="0" cy="88837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088561" y="4699493"/>
            <a:ext cx="955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ch</a:t>
            </a:r>
            <a:r>
              <a:rPr lang="en-US" sz="2000" dirty="0" smtClean="0"/>
              <a:t> &lt;- m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4563133" y="5020539"/>
            <a:ext cx="955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 &lt;- </a:t>
            </a:r>
            <a:r>
              <a:rPr lang="en-US" sz="2000" dirty="0" err="1" smtClean="0"/>
              <a:t>ch</a:t>
            </a:r>
            <a:endParaRPr lang="en-US" sz="200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3554147" y="5155285"/>
            <a:ext cx="0" cy="68137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5028717" y="5396585"/>
            <a:ext cx="1" cy="454996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994330" y="4884159"/>
            <a:ext cx="581503" cy="321046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0349">
            <a:off x="4201487" y="4771237"/>
            <a:ext cx="258286" cy="179939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2697616" y="3585348"/>
            <a:ext cx="17130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ea typeface="Calibri" charset="0"/>
                <a:cs typeface="Calibri" charset="0"/>
              </a:rPr>
              <a:t>Goroutine</a:t>
            </a:r>
            <a:r>
              <a:rPr lang="en-US" sz="2000" b="1" dirty="0" smtClean="0">
                <a:ea typeface="Calibri" charset="0"/>
                <a:cs typeface="Calibri" charset="0"/>
              </a:rPr>
              <a:t> 1</a:t>
            </a:r>
            <a:endParaRPr lang="en-US" sz="2000" b="1" dirty="0">
              <a:ea typeface="Calibri" charset="0"/>
              <a:cs typeface="Calibri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46979" y="3582517"/>
            <a:ext cx="17130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ea typeface="Calibri" charset="0"/>
                <a:cs typeface="Calibri" charset="0"/>
              </a:rPr>
              <a:t>Goroutine</a:t>
            </a:r>
            <a:r>
              <a:rPr lang="en-US" sz="2000" b="1" dirty="0" smtClean="0">
                <a:ea typeface="Calibri" charset="0"/>
                <a:cs typeface="Calibri" charset="0"/>
              </a:rPr>
              <a:t> 2</a:t>
            </a:r>
            <a:endParaRPr lang="en-US" sz="2000" b="1" dirty="0">
              <a:ea typeface="Calibri" charset="0"/>
              <a:cs typeface="Calibri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6469" y="5977826"/>
            <a:ext cx="2060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unbuffered channel</a:t>
            </a:r>
            <a:endParaRPr lang="en-US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3300572" y="5981291"/>
            <a:ext cx="1813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buffered channel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013074" y="4001677"/>
            <a:ext cx="150278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select</a:t>
            </a:r>
            <a:r>
              <a:rPr lang="en-US" altLang="zh-CN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{</a:t>
            </a:r>
          </a:p>
          <a:p>
            <a:r>
              <a:rPr lang="en-US" altLang="zh-CN" b="1" dirty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</a:t>
            </a:r>
            <a:r>
              <a:rPr lang="en-US" altLang="zh-CN" b="1" dirty="0" smtClean="0">
                <a:ea typeface="Calibri" charset="0"/>
                <a:cs typeface="Calibri" charset="0"/>
              </a:rPr>
              <a:t>case</a:t>
            </a:r>
            <a:r>
              <a:rPr lang="en-US" altLang="zh-CN" dirty="0" smtClean="0">
                <a:ea typeface="Calibri" charset="0"/>
                <a:cs typeface="Calibri" charset="0"/>
              </a:rPr>
              <a:t> &lt;- ch1:</a:t>
            </a:r>
            <a:r>
              <a:rPr lang="en-US" altLang="zh-CN" dirty="0">
                <a:ea typeface="Calibri" charset="0"/>
                <a:cs typeface="Calibri" charset="0"/>
              </a:rPr>
              <a:t/>
            </a:r>
            <a:br>
              <a:rPr lang="en-US" altLang="zh-CN" dirty="0">
                <a:ea typeface="Calibri" charset="0"/>
                <a:cs typeface="Calibri" charset="0"/>
              </a:rPr>
            </a:br>
            <a:r>
              <a:rPr lang="en-US" altLang="zh-CN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    </a:t>
            </a:r>
            <a:r>
              <a:rPr lang="en-US" altLang="zh-CN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…</a:t>
            </a:r>
            <a:endParaRPr lang="en-US" altLang="zh-CN" dirty="0" smtClean="0">
              <a:solidFill>
                <a:srgbClr val="333333"/>
              </a:solidFill>
              <a:ea typeface="Calibri" charset="0"/>
              <a:cs typeface="Calibri" charset="0"/>
            </a:endParaRPr>
          </a:p>
          <a:p>
            <a:r>
              <a:rPr lang="en-US" altLang="zh-CN" b="1" dirty="0">
                <a:solidFill>
                  <a:srgbClr val="333333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</a:t>
            </a:r>
            <a:r>
              <a:rPr lang="en-US" altLang="zh-CN" b="1" dirty="0" smtClean="0">
                <a:ea typeface="Calibri" charset="0"/>
                <a:cs typeface="Calibri" charset="0"/>
              </a:rPr>
              <a:t>case</a:t>
            </a:r>
            <a:r>
              <a:rPr lang="en-US" altLang="zh-CN" dirty="0" smtClean="0">
                <a:ea typeface="Calibri" charset="0"/>
                <a:cs typeface="Calibri" charset="0"/>
              </a:rPr>
              <a:t> </a:t>
            </a:r>
            <a:r>
              <a:rPr lang="en-US" altLang="zh-CN" dirty="0">
                <a:ea typeface="Calibri" charset="0"/>
                <a:cs typeface="Calibri" charset="0"/>
              </a:rPr>
              <a:t>&lt;- </a:t>
            </a:r>
            <a:r>
              <a:rPr lang="en-US" altLang="zh-CN" dirty="0" smtClean="0">
                <a:ea typeface="Calibri" charset="0"/>
                <a:cs typeface="Calibri" charset="0"/>
              </a:rPr>
              <a:t>ch2:</a:t>
            </a:r>
            <a:r>
              <a:rPr lang="en-US" altLang="zh-CN" dirty="0">
                <a:solidFill>
                  <a:srgbClr val="FF0000"/>
                </a:solidFill>
                <a:ea typeface="Calibri" charset="0"/>
                <a:cs typeface="Calibri" charset="0"/>
              </a:rPr>
              <a:t/>
            </a:r>
            <a:br>
              <a:rPr lang="en-US" altLang="zh-CN" dirty="0">
                <a:solidFill>
                  <a:srgbClr val="FF0000"/>
                </a:solidFill>
                <a:ea typeface="Calibri" charset="0"/>
                <a:cs typeface="Calibri" charset="0"/>
              </a:rPr>
            </a:br>
            <a:r>
              <a:rPr lang="en-US" altLang="zh-CN" dirty="0">
                <a:solidFill>
                  <a:srgbClr val="333333"/>
                </a:solidFill>
                <a:ea typeface="Calibri" charset="0"/>
                <a:cs typeface="Calibri" charset="0"/>
              </a:rPr>
              <a:t>        </a:t>
            </a:r>
            <a:r>
              <a:rPr lang="en-US" altLang="zh-CN" b="1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…</a:t>
            </a:r>
            <a:r>
              <a:rPr lang="en-US" altLang="zh-CN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    </a:t>
            </a:r>
          </a:p>
          <a:p>
            <a:r>
              <a:rPr lang="en-US" altLang="zh-CN" dirty="0" smtClean="0">
                <a:solidFill>
                  <a:srgbClr val="333333"/>
                </a:solidFill>
                <a:ea typeface="Calibri" charset="0"/>
                <a:cs typeface="Calibri" charset="0"/>
              </a:rPr>
              <a:t>}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434669" y="5973793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select</a:t>
            </a:r>
            <a:endParaRPr lang="en-US" b="1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8499536" y="4987264"/>
            <a:ext cx="45720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4" name="Picture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358" y="4193356"/>
            <a:ext cx="258286" cy="17993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358" y="4719499"/>
            <a:ext cx="258286" cy="179939"/>
          </a:xfrm>
          <a:prstGeom prst="rect">
            <a:avLst/>
          </a:prstGeom>
        </p:spPr>
      </p:pic>
      <p:cxnSp>
        <p:nvCxnSpPr>
          <p:cNvPr id="10" name="Straight Connector 9"/>
          <p:cNvCxnSpPr>
            <a:endCxn id="36" idx="3"/>
          </p:cNvCxnSpPr>
          <p:nvPr/>
        </p:nvCxnSpPr>
        <p:spPr>
          <a:xfrm flipH="1" flipV="1">
            <a:off x="6964103" y="4667455"/>
            <a:ext cx="385507" cy="52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36" idx="3"/>
          </p:cNvCxnSpPr>
          <p:nvPr/>
        </p:nvCxnSpPr>
        <p:spPr>
          <a:xfrm flipH="1" flipV="1">
            <a:off x="6964103" y="4667455"/>
            <a:ext cx="385507" cy="6402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533935" y="4344289"/>
            <a:ext cx="1430168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Non-deterministic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00F14-0874-7E46-8770-AC97D7427D9B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00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3" grpId="0"/>
      <p:bldP spid="32" grpId="0"/>
      <p:bldP spid="49" grpId="0"/>
      <p:bldP spid="50" grpId="0"/>
      <p:bldP spid="55" grpId="0"/>
      <p:bldP spid="56" grpId="0"/>
      <p:bldP spid="37" grpId="0"/>
      <p:bldP spid="58" grpId="0"/>
      <p:bldP spid="2" grpId="0"/>
      <p:bldP spid="38" grpId="0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26658</TotalTime>
  <Words>1079</Words>
  <Application>Microsoft Macintosh PowerPoint</Application>
  <PresentationFormat>On-screen Show (4:3)</PresentationFormat>
  <Paragraphs>501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Calibri</vt:lpstr>
      <vt:lpstr>Consolas</vt:lpstr>
      <vt:lpstr>MS PGothic</vt:lpstr>
      <vt:lpstr>ＭＳ Ｐゴシック</vt:lpstr>
      <vt:lpstr>宋体</vt:lpstr>
      <vt:lpstr>Arial</vt:lpstr>
      <vt:lpstr>Office Theme</vt:lpstr>
      <vt:lpstr>Understanding Real-World Concurrency Bugs in Go</vt:lpstr>
      <vt:lpstr>Golang</vt:lpstr>
      <vt:lpstr>Massage Passing vs. Shared Memory</vt:lpstr>
      <vt:lpstr>Does Go Do Better?</vt:lpstr>
      <vt:lpstr>The 1st Empirical Study</vt:lpstr>
      <vt:lpstr>Highlighted Results</vt:lpstr>
      <vt:lpstr>Outline</vt:lpstr>
      <vt:lpstr>Outline</vt:lpstr>
      <vt:lpstr>Message Passing in Go</vt:lpstr>
      <vt:lpstr>An Example of Go Concurrency Bug</vt:lpstr>
      <vt:lpstr>An Example of Go Concurrency Bug</vt:lpstr>
      <vt:lpstr>An Example of Go Concurrency Bug</vt:lpstr>
      <vt:lpstr>An Example of Go Concurrency Bug</vt:lpstr>
      <vt:lpstr>An Example of Go Concurrency Bug</vt:lpstr>
      <vt:lpstr>New Concurrency Features in Go</vt:lpstr>
      <vt:lpstr>New Concurrency Features in Go</vt:lpstr>
      <vt:lpstr>Outline</vt:lpstr>
      <vt:lpstr>Bug Taxonomy</vt:lpstr>
      <vt:lpstr>Bug Taxonomy</vt:lpstr>
      <vt:lpstr>Bug Taxonomy</vt:lpstr>
      <vt:lpstr>Concurrency Usage Study</vt:lpstr>
      <vt:lpstr>Outline</vt:lpstr>
      <vt:lpstr>Root Causes</vt:lpstr>
      <vt:lpstr>(mis)Protecting Shared Memory</vt:lpstr>
      <vt:lpstr>Misuse of Channel</vt:lpstr>
      <vt:lpstr>Misuse of Channel with Lock</vt:lpstr>
      <vt:lpstr>Observation</vt:lpstr>
      <vt:lpstr>Implication</vt:lpstr>
      <vt:lpstr>Outline</vt:lpstr>
      <vt:lpstr>Root Causes</vt:lpstr>
      <vt:lpstr>Traditional Bugs</vt:lpstr>
      <vt:lpstr>Misusing Channel</vt:lpstr>
      <vt:lpstr>Implication</vt:lpstr>
      <vt:lpstr>Conclusions 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Detecting, and Diagnosing Real-World Performance Bugs</dc:title>
  <dc:creator>Linhai Song</dc:creator>
  <cp:lastModifiedBy>Linhai Song</cp:lastModifiedBy>
  <cp:revision>233</cp:revision>
  <cp:lastPrinted>2016-03-10T23:49:09Z</cp:lastPrinted>
  <dcterms:created xsi:type="dcterms:W3CDTF">2015-12-20T12:17:51Z</dcterms:created>
  <dcterms:modified xsi:type="dcterms:W3CDTF">2019-04-25T05:44:28Z</dcterms:modified>
</cp:coreProperties>
</file>