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4"/>
  </p:notesMasterIdLst>
  <p:sldIdLst>
    <p:sldId id="256" r:id="rId2"/>
    <p:sldId id="318" r:id="rId3"/>
    <p:sldId id="317" r:id="rId4"/>
    <p:sldId id="319" r:id="rId5"/>
    <p:sldId id="324" r:id="rId6"/>
    <p:sldId id="321" r:id="rId7"/>
    <p:sldId id="327" r:id="rId8"/>
    <p:sldId id="329" r:id="rId9"/>
    <p:sldId id="322" r:id="rId10"/>
    <p:sldId id="330" r:id="rId11"/>
    <p:sldId id="331" r:id="rId12"/>
    <p:sldId id="323" r:id="rId13"/>
    <p:sldId id="338" r:id="rId14"/>
    <p:sldId id="339" r:id="rId15"/>
    <p:sldId id="326" r:id="rId16"/>
    <p:sldId id="345" r:id="rId17"/>
    <p:sldId id="346" r:id="rId18"/>
    <p:sldId id="347" r:id="rId19"/>
    <p:sldId id="340" r:id="rId20"/>
    <p:sldId id="341" r:id="rId21"/>
    <p:sldId id="332" r:id="rId22"/>
    <p:sldId id="350" r:id="rId23"/>
    <p:sldId id="349" r:id="rId24"/>
    <p:sldId id="352" r:id="rId25"/>
    <p:sldId id="353" r:id="rId26"/>
    <p:sldId id="342" r:id="rId27"/>
    <p:sldId id="355" r:id="rId28"/>
    <p:sldId id="354" r:id="rId29"/>
    <p:sldId id="358" r:id="rId30"/>
    <p:sldId id="357" r:id="rId31"/>
    <p:sldId id="356" r:id="rId32"/>
    <p:sldId id="375" r:id="rId33"/>
    <p:sldId id="362" r:id="rId34"/>
    <p:sldId id="367" r:id="rId35"/>
    <p:sldId id="369" r:id="rId36"/>
    <p:sldId id="370" r:id="rId37"/>
    <p:sldId id="368" r:id="rId38"/>
    <p:sldId id="365" r:id="rId39"/>
    <p:sldId id="371" r:id="rId40"/>
    <p:sldId id="372" r:id="rId41"/>
    <p:sldId id="363" r:id="rId42"/>
    <p:sldId id="316" r:id="rId43"/>
    <p:sldId id="380" r:id="rId44"/>
    <p:sldId id="328" r:id="rId45"/>
    <p:sldId id="378" r:id="rId46"/>
    <p:sldId id="379" r:id="rId47"/>
    <p:sldId id="376" r:id="rId48"/>
    <p:sldId id="377" r:id="rId49"/>
    <p:sldId id="325" r:id="rId50"/>
    <p:sldId id="343" r:id="rId51"/>
    <p:sldId id="335" r:id="rId52"/>
    <p:sldId id="366" r:id="rId53"/>
  </p:sldIdLst>
  <p:sldSz cx="12192000" cy="6858000"/>
  <p:notesSz cx="9144000" cy="6858000"/>
  <p:embeddedFontLst>
    <p:embeddedFont>
      <p:font typeface="Consolas" panose="020B0609020204030204" pitchFamily="49" charset="0"/>
      <p:regular r:id="rId55"/>
      <p:bold r:id="rId56"/>
      <p:italic r:id="rId57"/>
      <p:boldItalic r:id="rId5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2" roundtripDataSignature="AMtx7mh3PqMcQC5dHDSuWvOp5XL10PzQ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CE9ADD6-B5D5-4C0F-B701-15794F6E4671}">
  <a:tblStyle styleId="{7CE9ADD6-B5D5-4C0F-B701-15794F6E467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26"/>
    <p:restoredTop sz="67760" autoAdjust="0"/>
  </p:normalViewPr>
  <p:slideViewPr>
    <p:cSldViewPr snapToGrid="0">
      <p:cViewPr varScale="1">
        <p:scale>
          <a:sx n="66" d="100"/>
          <a:sy n="66" d="100"/>
        </p:scale>
        <p:origin x="1664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1.fntdata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4.fntdata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2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customschemas.google.com/relationships/presentationmetadata" Target="meta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3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Why not optimized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AF-5D49-AE5F-63DE02D4D3B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AF-5D49-AE5F-63DE02D4D3B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9AF-5D49-AE5F-63DE02D4D3BD}"/>
              </c:ext>
            </c:extLst>
          </c:dPt>
          <c:cat>
            <c:strRef>
              <c:f>Sheet1!$A$2:$A$4</c:f>
              <c:strCache>
                <c:ptCount val="3"/>
                <c:pt idx="0">
                  <c:v>lack of related compiler optimizations</c:v>
                </c:pt>
                <c:pt idx="1">
                  <c:v>introduced deliberately for better reliability</c:v>
                </c:pt>
                <c:pt idx="2">
                  <c:v>Solidity compiler bugs 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32</c:v>
                </c:pt>
                <c:pt idx="1">
                  <c:v>14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9AF-5D49-AE5F-63DE02D4D3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Why not optimized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AF-5D49-AE5F-63DE02D4D3B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AF-5D49-AE5F-63DE02D4D3B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9AF-5D49-AE5F-63DE02D4D3BD}"/>
              </c:ext>
            </c:extLst>
          </c:dPt>
          <c:cat>
            <c:strRef>
              <c:f>Sheet1!$A$2:$A$4</c:f>
              <c:strCache>
                <c:ptCount val="3"/>
                <c:pt idx="0">
                  <c:v>lack of related compiler optimizations</c:v>
                </c:pt>
                <c:pt idx="1">
                  <c:v>introduced deliberately for better reliability</c:v>
                </c:pt>
                <c:pt idx="2">
                  <c:v>Solidity compiler bugs 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32</c:v>
                </c:pt>
                <c:pt idx="1">
                  <c:v>14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9AF-5D49-AE5F-63DE02D4D3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Why not optimized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AF-5D49-AE5F-63DE02D4D3B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AF-5D49-AE5F-63DE02D4D3B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9AF-5D49-AE5F-63DE02D4D3BD}"/>
              </c:ext>
            </c:extLst>
          </c:dPt>
          <c:cat>
            <c:strRef>
              <c:f>Sheet1!$A$2:$A$4</c:f>
              <c:strCache>
                <c:ptCount val="3"/>
                <c:pt idx="0">
                  <c:v>lack of related compiler optimizations</c:v>
                </c:pt>
                <c:pt idx="1">
                  <c:v>introduced deliberately for better reliability</c:v>
                </c:pt>
                <c:pt idx="2">
                  <c:v>Solidity compiler bugs 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32</c:v>
                </c:pt>
                <c:pt idx="1">
                  <c:v>14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9AF-5D49-AE5F-63DE02D4D3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Why not optimized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AF-5D49-AE5F-63DE02D4D3B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AF-5D49-AE5F-63DE02D4D3B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9AF-5D49-AE5F-63DE02D4D3BD}"/>
              </c:ext>
            </c:extLst>
          </c:dPt>
          <c:cat>
            <c:strRef>
              <c:f>Sheet1!$A$2:$A$4</c:f>
              <c:strCache>
                <c:ptCount val="3"/>
                <c:pt idx="0">
                  <c:v>lack of related compiler optimizations</c:v>
                </c:pt>
                <c:pt idx="1">
                  <c:v>introduced deliberately for better reliability</c:v>
                </c:pt>
                <c:pt idx="2">
                  <c:v>Solidity compiler bugs 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32</c:v>
                </c:pt>
                <c:pt idx="1">
                  <c:v>14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9AF-5D49-AE5F-63DE02D4D3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Why not optimized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AF-5D49-AE5F-63DE02D4D3B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AF-5D49-AE5F-63DE02D4D3B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9AF-5D49-AE5F-63DE02D4D3BD}"/>
              </c:ext>
            </c:extLst>
          </c:dPt>
          <c:cat>
            <c:strRef>
              <c:f>Sheet1!$A$2:$A$4</c:f>
              <c:strCache>
                <c:ptCount val="3"/>
                <c:pt idx="0">
                  <c:v>lack of related compiler optimizations</c:v>
                </c:pt>
                <c:pt idx="1">
                  <c:v>introduced deliberately for better reliability</c:v>
                </c:pt>
                <c:pt idx="2">
                  <c:v>Solidity compiler bugs 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32</c:v>
                </c:pt>
                <c:pt idx="1">
                  <c:v>14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9AF-5D49-AE5F-63DE02D4D3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Gas Expenditure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4F9-8A4D-9E7A-1619706F5FF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4F9-8A4D-9E7A-1619706F5FF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4F9-8A4D-9E7A-1619706F5FFA}"/>
              </c:ext>
            </c:extLst>
          </c:dPt>
          <c:cat>
            <c:strRef>
              <c:f>Sheet1!$A$2:$A$4</c:f>
              <c:strCache>
                <c:ptCount val="3"/>
                <c:pt idx="0">
                  <c:v>Storage</c:v>
                </c:pt>
                <c:pt idx="1">
                  <c:v>Stack</c:v>
                </c:pt>
                <c:pt idx="2">
                  <c:v>Memory/Calldata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0.64400000000000002</c:v>
                </c:pt>
                <c:pt idx="1">
                  <c:v>0.34100000000000003</c:v>
                </c:pt>
                <c:pt idx="2" formatCode="0%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4F9-8A4D-9E7A-1619706F5FFA}"/>
            </c:ext>
          </c:extLst>
        </c:ser>
        <c:dLbls>
          <c:dLblPos val="bestFit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Gas Expenditure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0E7-3C45-935E-73A97F9AE11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0E7-3C45-935E-73A97F9AE11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0E7-3C45-935E-73A97F9AE11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0E7-3C45-935E-73A97F9AE11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0E7-3C45-935E-73A97F9AE11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0E7-3C45-935E-73A97F9AE11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0E7-3C45-935E-73A97F9AE11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0E7-3C45-935E-73A97F9AE11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00E7-3C45-935E-73A97F9AE11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00E7-3C45-935E-73A97F9AE11F}"/>
              </c:ext>
            </c:extLst>
          </c:dPt>
          <c:cat>
            <c:strRef>
              <c:f>Sheet1!$A$2:$A$11</c:f>
              <c:strCache>
                <c:ptCount val="10"/>
                <c:pt idx="0">
                  <c:v>SSTORE</c:v>
                </c:pt>
                <c:pt idx="1">
                  <c:v>SLOAD</c:v>
                </c:pt>
                <c:pt idx="2">
                  <c:v>DELEGATECALL</c:v>
                </c:pt>
                <c:pt idx="3">
                  <c:v>STATICCALL</c:v>
                </c:pt>
                <c:pt idx="4">
                  <c:v>LOG3</c:v>
                </c:pt>
                <c:pt idx="5">
                  <c:v>JUMPI</c:v>
                </c:pt>
                <c:pt idx="6">
                  <c:v>EXTCODESIZE</c:v>
                </c:pt>
                <c:pt idx="7">
                  <c:v>PUSH1</c:v>
                </c:pt>
                <c:pt idx="8">
                  <c:v>JUMP</c:v>
                </c:pt>
                <c:pt idx="9">
                  <c:v>others</c:v>
                </c:pt>
              </c:strCache>
            </c:strRef>
          </c:cat>
          <c:val>
            <c:numRef>
              <c:f>Sheet1!$B$2:$B$11</c:f>
              <c:numCache>
                <c:formatCode>0.00%</c:formatCode>
                <c:ptCount val="10"/>
                <c:pt idx="0">
                  <c:v>0.40670000000000001</c:v>
                </c:pt>
                <c:pt idx="1">
                  <c:v>0.23719999999999999</c:v>
                </c:pt>
                <c:pt idx="2">
                  <c:v>0.13250000000000001</c:v>
                </c:pt>
                <c:pt idx="3">
                  <c:v>9.7000000000000003E-2</c:v>
                </c:pt>
                <c:pt idx="4">
                  <c:v>2.3E-2</c:v>
                </c:pt>
                <c:pt idx="5">
                  <c:v>1.15E-2</c:v>
                </c:pt>
                <c:pt idx="6">
                  <c:v>1.0200000000000001E-2</c:v>
                </c:pt>
                <c:pt idx="7">
                  <c:v>8.6999999999999994E-3</c:v>
                </c:pt>
                <c:pt idx="8">
                  <c:v>8.0000000000000002E-3</c:v>
                </c:pt>
                <c:pt idx="9">
                  <c:v>6.5200000000000036E-2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12-6843-B550-791CED2BE9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Gas Wastes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E79-6741-9751-59517E1F4F4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E79-6741-9751-59517E1F4F4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E79-6741-9751-59517E1F4F4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E79-6741-9751-59517E1F4F43}"/>
              </c:ext>
            </c:extLst>
          </c:dPt>
          <c:cat>
            <c:strRef>
              <c:f>Sheet1!$A$2:$A$4</c:f>
              <c:strCache>
                <c:ptCount val="3"/>
                <c:pt idx="0">
                  <c:v>Storage</c:v>
                </c:pt>
                <c:pt idx="1">
                  <c:v>Runtime Constant Computation</c:v>
                </c:pt>
                <c:pt idx="2">
                  <c:v>Used Stack Variables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9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E79-6741-9751-59517E1F4F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Fixing  Strategies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E05-9F43-BCFB-0F977AA55AB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E05-9F43-BCFB-0F977AA55AB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E05-9F43-BCFB-0F977AA55AB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E05-9F43-BCFB-0F977AA55ABB}"/>
              </c:ext>
            </c:extLst>
          </c:dPt>
          <c:cat>
            <c:strRef>
              <c:f>Sheet1!$A$2:$A$5</c:f>
              <c:strCache>
                <c:ptCount val="4"/>
                <c:pt idx="0">
                  <c:v>resolved by changing data store areas</c:v>
                </c:pt>
                <c:pt idx="1">
                  <c:v>fixed by replacing old stack operations with more efficient ones</c:v>
                </c:pt>
                <c:pt idx="2">
                  <c:v>eliminated with unnecessary the computation</c:v>
                </c:pt>
                <c:pt idx="3">
                  <c:v>handled using other strategies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26</c:v>
                </c:pt>
                <c:pt idx="1">
                  <c:v>9</c:v>
                </c:pt>
                <c:pt idx="2">
                  <c:v>15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E05-9F43-BCFB-0F977AA55A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915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79484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altLang="zh-CN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>
          <a:extLst>
            <a:ext uri="{FF2B5EF4-FFF2-40B4-BE49-F238E27FC236}">
              <a16:creationId xmlns:a16="http://schemas.microsoft.com/office/drawing/2014/main" id="{253CEB35-D004-DC6A-4702-9D8FA06C7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>
            <a:extLst>
              <a:ext uri="{FF2B5EF4-FFF2-40B4-BE49-F238E27FC236}">
                <a16:creationId xmlns:a16="http://schemas.microsoft.com/office/drawing/2014/main" id="{F5455D5F-8E8B-74CC-C03D-A350059EE3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>
            <a:extLst>
              <a:ext uri="{FF2B5EF4-FFF2-40B4-BE49-F238E27FC236}">
                <a16:creationId xmlns:a16="http://schemas.microsoft.com/office/drawing/2014/main" id="{1F4B7B7A-34F9-A7C4-DE53-4DAF3753BCC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99" name="Google Shape;99;p2:notes">
            <a:extLst>
              <a:ext uri="{FF2B5EF4-FFF2-40B4-BE49-F238E27FC236}">
                <a16:creationId xmlns:a16="http://schemas.microsoft.com/office/drawing/2014/main" id="{45E3C487-2AED-C346-0DAE-890059DECD7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8060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>
          <a:extLst>
            <a:ext uri="{FF2B5EF4-FFF2-40B4-BE49-F238E27FC236}">
              <a16:creationId xmlns:a16="http://schemas.microsoft.com/office/drawing/2014/main" id="{B90F74D7-EC53-2887-DD86-7A97EC3859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>
            <a:extLst>
              <a:ext uri="{FF2B5EF4-FFF2-40B4-BE49-F238E27FC236}">
                <a16:creationId xmlns:a16="http://schemas.microsoft.com/office/drawing/2014/main" id="{9EBCFBB7-6683-1C2F-702E-F96C92643A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>
            <a:extLst>
              <a:ext uri="{FF2B5EF4-FFF2-40B4-BE49-F238E27FC236}">
                <a16:creationId xmlns:a16="http://schemas.microsoft.com/office/drawing/2014/main" id="{3F048734-F5E2-94B1-DF27-7AE7E3136E2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99" name="Google Shape;99;p2:notes">
            <a:extLst>
              <a:ext uri="{FF2B5EF4-FFF2-40B4-BE49-F238E27FC236}">
                <a16:creationId xmlns:a16="http://schemas.microsoft.com/office/drawing/2014/main" id="{E0C2E81A-8DB0-2EEF-AB76-B525C1A2BE3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87224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>
          <a:extLst>
            <a:ext uri="{FF2B5EF4-FFF2-40B4-BE49-F238E27FC236}">
              <a16:creationId xmlns:a16="http://schemas.microsoft.com/office/drawing/2014/main" id="{6FE59D75-CD14-A6E8-D6B1-1A4CF40881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>
            <a:extLst>
              <a:ext uri="{FF2B5EF4-FFF2-40B4-BE49-F238E27FC236}">
                <a16:creationId xmlns:a16="http://schemas.microsoft.com/office/drawing/2014/main" id="{B3707990-B19E-9CCE-72EB-8F53CD1B9FE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>
            <a:extLst>
              <a:ext uri="{FF2B5EF4-FFF2-40B4-BE49-F238E27FC236}">
                <a16:creationId xmlns:a16="http://schemas.microsoft.com/office/drawing/2014/main" id="{17B5962B-D15C-7373-426C-ED4ACA2D3A9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99" name="Google Shape;99;p2:notes">
            <a:extLst>
              <a:ext uri="{FF2B5EF4-FFF2-40B4-BE49-F238E27FC236}">
                <a16:creationId xmlns:a16="http://schemas.microsoft.com/office/drawing/2014/main" id="{5EA1F9C8-CCAD-705D-53D9-ABCAF16C64A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62126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>
          <a:extLst>
            <a:ext uri="{FF2B5EF4-FFF2-40B4-BE49-F238E27FC236}">
              <a16:creationId xmlns:a16="http://schemas.microsoft.com/office/drawing/2014/main" id="{9DAD6538-DD80-6CF9-08B7-2A959853F5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>
            <a:extLst>
              <a:ext uri="{FF2B5EF4-FFF2-40B4-BE49-F238E27FC236}">
                <a16:creationId xmlns:a16="http://schemas.microsoft.com/office/drawing/2014/main" id="{54DE88F6-D1CC-ED12-282A-0EE4C7FF80D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>
            <a:extLst>
              <a:ext uri="{FF2B5EF4-FFF2-40B4-BE49-F238E27FC236}">
                <a16:creationId xmlns:a16="http://schemas.microsoft.com/office/drawing/2014/main" id="{6512AC2A-09D3-DB44-2418-167BE003E94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99" name="Google Shape;99;p2:notes">
            <a:extLst>
              <a:ext uri="{FF2B5EF4-FFF2-40B4-BE49-F238E27FC236}">
                <a16:creationId xmlns:a16="http://schemas.microsoft.com/office/drawing/2014/main" id="{0B3692AC-35D2-5775-06F5-E313523FE12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0942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>
          <a:extLst>
            <a:ext uri="{FF2B5EF4-FFF2-40B4-BE49-F238E27FC236}">
              <a16:creationId xmlns:a16="http://schemas.microsoft.com/office/drawing/2014/main" id="{AE447EDC-B095-3794-7316-226CCF1E3E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>
            <a:extLst>
              <a:ext uri="{FF2B5EF4-FFF2-40B4-BE49-F238E27FC236}">
                <a16:creationId xmlns:a16="http://schemas.microsoft.com/office/drawing/2014/main" id="{0AF1641D-B6BD-6AE1-AE59-1BF423AC8CC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>
            <a:extLst>
              <a:ext uri="{FF2B5EF4-FFF2-40B4-BE49-F238E27FC236}">
                <a16:creationId xmlns:a16="http://schemas.microsoft.com/office/drawing/2014/main" id="{218FF1B7-6661-C3C9-4FED-07D664EAFC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99" name="Google Shape;99;p2:notes">
            <a:extLst>
              <a:ext uri="{FF2B5EF4-FFF2-40B4-BE49-F238E27FC236}">
                <a16:creationId xmlns:a16="http://schemas.microsoft.com/office/drawing/2014/main" id="{92DBD21D-2A2B-7D3E-07BB-0E6A237D679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28571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>
          <a:extLst>
            <a:ext uri="{FF2B5EF4-FFF2-40B4-BE49-F238E27FC236}">
              <a16:creationId xmlns:a16="http://schemas.microsoft.com/office/drawing/2014/main" id="{466AD962-FC2D-1FB1-7199-D2C0B2EABF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>
            <a:extLst>
              <a:ext uri="{FF2B5EF4-FFF2-40B4-BE49-F238E27FC236}">
                <a16:creationId xmlns:a16="http://schemas.microsoft.com/office/drawing/2014/main" id="{9E3B9FB4-C90D-1211-B71F-30CBE7A73B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>
            <a:extLst>
              <a:ext uri="{FF2B5EF4-FFF2-40B4-BE49-F238E27FC236}">
                <a16:creationId xmlns:a16="http://schemas.microsoft.com/office/drawing/2014/main" id="{9FF2ADEA-20E1-34C2-37D4-AB365CB0045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99" name="Google Shape;99;p2:notes">
            <a:extLst>
              <a:ext uri="{FF2B5EF4-FFF2-40B4-BE49-F238E27FC236}">
                <a16:creationId xmlns:a16="http://schemas.microsoft.com/office/drawing/2014/main" id="{65F0EFB3-4671-0651-B8C8-4C06B9896F2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60611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>
          <a:extLst>
            <a:ext uri="{FF2B5EF4-FFF2-40B4-BE49-F238E27FC236}">
              <a16:creationId xmlns:a16="http://schemas.microsoft.com/office/drawing/2014/main" id="{E2667C09-A9B2-7069-6FD9-3B51A70ED8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>
            <a:extLst>
              <a:ext uri="{FF2B5EF4-FFF2-40B4-BE49-F238E27FC236}">
                <a16:creationId xmlns:a16="http://schemas.microsoft.com/office/drawing/2014/main" id="{92D8894C-9FE8-7930-7623-16EEBBB628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>
            <a:extLst>
              <a:ext uri="{FF2B5EF4-FFF2-40B4-BE49-F238E27FC236}">
                <a16:creationId xmlns:a16="http://schemas.microsoft.com/office/drawing/2014/main" id="{97852BA4-D9E7-5C51-38B4-33442B9B929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99" name="Google Shape;99;p2:notes">
            <a:extLst>
              <a:ext uri="{FF2B5EF4-FFF2-40B4-BE49-F238E27FC236}">
                <a16:creationId xmlns:a16="http://schemas.microsoft.com/office/drawing/2014/main" id="{162B676D-B6C1-EFDC-7B4F-4E618F44E06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19781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>
          <a:extLst>
            <a:ext uri="{FF2B5EF4-FFF2-40B4-BE49-F238E27FC236}">
              <a16:creationId xmlns:a16="http://schemas.microsoft.com/office/drawing/2014/main" id="{CE4A6746-55BA-FAFB-8FC0-29927E04A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>
            <a:extLst>
              <a:ext uri="{FF2B5EF4-FFF2-40B4-BE49-F238E27FC236}">
                <a16:creationId xmlns:a16="http://schemas.microsoft.com/office/drawing/2014/main" id="{66C49045-4959-2BB5-A600-02326FBF89B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>
            <a:extLst>
              <a:ext uri="{FF2B5EF4-FFF2-40B4-BE49-F238E27FC236}">
                <a16:creationId xmlns:a16="http://schemas.microsoft.com/office/drawing/2014/main" id="{1A2FC75A-BEC1-6EBC-BFD3-F4AF11E10E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99" name="Google Shape;99;p2:notes">
            <a:extLst>
              <a:ext uri="{FF2B5EF4-FFF2-40B4-BE49-F238E27FC236}">
                <a16:creationId xmlns:a16="http://schemas.microsoft.com/office/drawing/2014/main" id="{006424BF-9F38-EE3D-53F9-F1BC64A92A7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67563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>
          <a:extLst>
            <a:ext uri="{FF2B5EF4-FFF2-40B4-BE49-F238E27FC236}">
              <a16:creationId xmlns:a16="http://schemas.microsoft.com/office/drawing/2014/main" id="{F6ECF249-A178-6F8F-6668-0D0AFB1DC2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>
            <a:extLst>
              <a:ext uri="{FF2B5EF4-FFF2-40B4-BE49-F238E27FC236}">
                <a16:creationId xmlns:a16="http://schemas.microsoft.com/office/drawing/2014/main" id="{58D663A1-B0C3-67C7-CB58-889994257D1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>
            <a:extLst>
              <a:ext uri="{FF2B5EF4-FFF2-40B4-BE49-F238E27FC236}">
                <a16:creationId xmlns:a16="http://schemas.microsoft.com/office/drawing/2014/main" id="{D68C68A5-C38E-4906-2E92-C8E6E86E9F5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99" name="Google Shape;99;p2:notes">
            <a:extLst>
              <a:ext uri="{FF2B5EF4-FFF2-40B4-BE49-F238E27FC236}">
                <a16:creationId xmlns:a16="http://schemas.microsoft.com/office/drawing/2014/main" id="{7268EBA6-5485-1921-9DD3-E79B8C35407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34019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>
          <a:extLst>
            <a:ext uri="{FF2B5EF4-FFF2-40B4-BE49-F238E27FC236}">
              <a16:creationId xmlns:a16="http://schemas.microsoft.com/office/drawing/2014/main" id="{F2CED5BF-4B22-5779-D649-55C60431B8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>
            <a:extLst>
              <a:ext uri="{FF2B5EF4-FFF2-40B4-BE49-F238E27FC236}">
                <a16:creationId xmlns:a16="http://schemas.microsoft.com/office/drawing/2014/main" id="{D4B8B84D-5E7C-4D49-3181-24E937DD62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>
            <a:extLst>
              <a:ext uri="{FF2B5EF4-FFF2-40B4-BE49-F238E27FC236}">
                <a16:creationId xmlns:a16="http://schemas.microsoft.com/office/drawing/2014/main" id="{644761EE-183A-9AC6-4785-A47BFF945B2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99" name="Google Shape;99;p2:notes">
            <a:extLst>
              <a:ext uri="{FF2B5EF4-FFF2-40B4-BE49-F238E27FC236}">
                <a16:creationId xmlns:a16="http://schemas.microsoft.com/office/drawing/2014/main" id="{9A5BBB89-93DE-BD28-E137-5FE279FC5F0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4936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>
          <a:extLst>
            <a:ext uri="{FF2B5EF4-FFF2-40B4-BE49-F238E27FC236}">
              <a16:creationId xmlns:a16="http://schemas.microsoft.com/office/drawing/2014/main" id="{C7033BDF-E52F-B662-4BA8-7D5A1C3D3E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>
            <a:extLst>
              <a:ext uri="{FF2B5EF4-FFF2-40B4-BE49-F238E27FC236}">
                <a16:creationId xmlns:a16="http://schemas.microsoft.com/office/drawing/2014/main" id="{25F4450D-C680-1EA9-C700-D91720D9B92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>
            <a:extLst>
              <a:ext uri="{FF2B5EF4-FFF2-40B4-BE49-F238E27FC236}">
                <a16:creationId xmlns:a16="http://schemas.microsoft.com/office/drawing/2014/main" id="{674EDF91-2670-B191-7A8E-0A83245AF61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2:notes">
            <a:extLst>
              <a:ext uri="{FF2B5EF4-FFF2-40B4-BE49-F238E27FC236}">
                <a16:creationId xmlns:a16="http://schemas.microsoft.com/office/drawing/2014/main" id="{D0BFEF6B-4D12-32A5-B400-7AAF0E91843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62168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>
          <a:extLst>
            <a:ext uri="{FF2B5EF4-FFF2-40B4-BE49-F238E27FC236}">
              <a16:creationId xmlns:a16="http://schemas.microsoft.com/office/drawing/2014/main" id="{F28E5786-9EE1-50A0-A613-3861C7DC09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>
            <a:extLst>
              <a:ext uri="{FF2B5EF4-FFF2-40B4-BE49-F238E27FC236}">
                <a16:creationId xmlns:a16="http://schemas.microsoft.com/office/drawing/2014/main" id="{91EF9A47-8A90-287C-E0AA-DBE4AF76C67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>
            <a:extLst>
              <a:ext uri="{FF2B5EF4-FFF2-40B4-BE49-F238E27FC236}">
                <a16:creationId xmlns:a16="http://schemas.microsoft.com/office/drawing/2014/main" id="{87FC262E-E8BD-5630-BC90-C78A87183E3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99" name="Google Shape;99;p2:notes">
            <a:extLst>
              <a:ext uri="{FF2B5EF4-FFF2-40B4-BE49-F238E27FC236}">
                <a16:creationId xmlns:a16="http://schemas.microsoft.com/office/drawing/2014/main" id="{8A480544-0A7F-A8A0-2FF6-A835161E0A1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98006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>
          <a:extLst>
            <a:ext uri="{FF2B5EF4-FFF2-40B4-BE49-F238E27FC236}">
              <a16:creationId xmlns:a16="http://schemas.microsoft.com/office/drawing/2014/main" id="{55BBF3FA-3855-1329-3559-32AD3E88DF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>
            <a:extLst>
              <a:ext uri="{FF2B5EF4-FFF2-40B4-BE49-F238E27FC236}">
                <a16:creationId xmlns:a16="http://schemas.microsoft.com/office/drawing/2014/main" id="{5CFD4378-89A2-2142-B561-968EB7F188A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>
            <a:extLst>
              <a:ext uri="{FF2B5EF4-FFF2-40B4-BE49-F238E27FC236}">
                <a16:creationId xmlns:a16="http://schemas.microsoft.com/office/drawing/2014/main" id="{3988584A-17DD-A52F-83F9-057854C7DCA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99" name="Google Shape;99;p2:notes">
            <a:extLst>
              <a:ext uri="{FF2B5EF4-FFF2-40B4-BE49-F238E27FC236}">
                <a16:creationId xmlns:a16="http://schemas.microsoft.com/office/drawing/2014/main" id="{934878B5-446C-46E5-AD29-8EE0E38AE9D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68970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>
          <a:extLst>
            <a:ext uri="{FF2B5EF4-FFF2-40B4-BE49-F238E27FC236}">
              <a16:creationId xmlns:a16="http://schemas.microsoft.com/office/drawing/2014/main" id="{B43A23BB-DF8E-0CB3-DFF8-7B3744950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>
            <a:extLst>
              <a:ext uri="{FF2B5EF4-FFF2-40B4-BE49-F238E27FC236}">
                <a16:creationId xmlns:a16="http://schemas.microsoft.com/office/drawing/2014/main" id="{C70E4C8C-9E97-49B6-DFAC-1044F6FB821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>
            <a:extLst>
              <a:ext uri="{FF2B5EF4-FFF2-40B4-BE49-F238E27FC236}">
                <a16:creationId xmlns:a16="http://schemas.microsoft.com/office/drawing/2014/main" id="{141C8990-55B1-28B2-C2E7-C18327D03A9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99" name="Google Shape;99;p2:notes">
            <a:extLst>
              <a:ext uri="{FF2B5EF4-FFF2-40B4-BE49-F238E27FC236}">
                <a16:creationId xmlns:a16="http://schemas.microsoft.com/office/drawing/2014/main" id="{7AEDD14C-20A9-4EC4-13FF-A1FDF83D2F4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93327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>
          <a:extLst>
            <a:ext uri="{FF2B5EF4-FFF2-40B4-BE49-F238E27FC236}">
              <a16:creationId xmlns:a16="http://schemas.microsoft.com/office/drawing/2014/main" id="{97C73887-BB6E-8598-DD7C-6FCED07E15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>
            <a:extLst>
              <a:ext uri="{FF2B5EF4-FFF2-40B4-BE49-F238E27FC236}">
                <a16:creationId xmlns:a16="http://schemas.microsoft.com/office/drawing/2014/main" id="{B37EDAC2-5FEE-6685-FF78-800E6463696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>
            <a:extLst>
              <a:ext uri="{FF2B5EF4-FFF2-40B4-BE49-F238E27FC236}">
                <a16:creationId xmlns:a16="http://schemas.microsoft.com/office/drawing/2014/main" id="{4655487D-D40F-8AC1-CBD6-5D86FAA3170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</p:txBody>
      </p:sp>
      <p:sp>
        <p:nvSpPr>
          <p:cNvPr id="99" name="Google Shape;99;p2:notes">
            <a:extLst>
              <a:ext uri="{FF2B5EF4-FFF2-40B4-BE49-F238E27FC236}">
                <a16:creationId xmlns:a16="http://schemas.microsoft.com/office/drawing/2014/main" id="{5871A5E3-454C-8A0B-82F0-1B0832261D0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66696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>
          <a:extLst>
            <a:ext uri="{FF2B5EF4-FFF2-40B4-BE49-F238E27FC236}">
              <a16:creationId xmlns:a16="http://schemas.microsoft.com/office/drawing/2014/main" id="{7B51209D-F7A9-A91C-57BB-E6AB9E883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>
            <a:extLst>
              <a:ext uri="{FF2B5EF4-FFF2-40B4-BE49-F238E27FC236}">
                <a16:creationId xmlns:a16="http://schemas.microsoft.com/office/drawing/2014/main" id="{07B1E176-2E50-4E84-2802-6A32E7375A7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>
            <a:extLst>
              <a:ext uri="{FF2B5EF4-FFF2-40B4-BE49-F238E27FC236}">
                <a16:creationId xmlns:a16="http://schemas.microsoft.com/office/drawing/2014/main" id="{71259282-739E-98D0-ABE7-ACB61380353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99" name="Google Shape;99;p2:notes">
            <a:extLst>
              <a:ext uri="{FF2B5EF4-FFF2-40B4-BE49-F238E27FC236}">
                <a16:creationId xmlns:a16="http://schemas.microsoft.com/office/drawing/2014/main" id="{2A37BC47-EDAD-8964-70A4-90E9AB8DC0C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65433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>
          <a:extLst>
            <a:ext uri="{FF2B5EF4-FFF2-40B4-BE49-F238E27FC236}">
              <a16:creationId xmlns:a16="http://schemas.microsoft.com/office/drawing/2014/main" id="{5DA789F6-00C5-C188-7BF5-13F3B4351B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>
            <a:extLst>
              <a:ext uri="{FF2B5EF4-FFF2-40B4-BE49-F238E27FC236}">
                <a16:creationId xmlns:a16="http://schemas.microsoft.com/office/drawing/2014/main" id="{6F820AAB-CBA4-EC18-0D62-41B6B1A7CBB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>
            <a:extLst>
              <a:ext uri="{FF2B5EF4-FFF2-40B4-BE49-F238E27FC236}">
                <a16:creationId xmlns:a16="http://schemas.microsoft.com/office/drawing/2014/main" id="{3FEF8C0F-9BB3-F0D9-B143-45BB736030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99" name="Google Shape;99;p2:notes">
            <a:extLst>
              <a:ext uri="{FF2B5EF4-FFF2-40B4-BE49-F238E27FC236}">
                <a16:creationId xmlns:a16="http://schemas.microsoft.com/office/drawing/2014/main" id="{E8CB8648-E632-9AE4-6832-7BF3C8013BF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58850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>
          <a:extLst>
            <a:ext uri="{FF2B5EF4-FFF2-40B4-BE49-F238E27FC236}">
              <a16:creationId xmlns:a16="http://schemas.microsoft.com/office/drawing/2014/main" id="{702F1185-DF69-3C4E-72A3-37C1461DD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>
            <a:extLst>
              <a:ext uri="{FF2B5EF4-FFF2-40B4-BE49-F238E27FC236}">
                <a16:creationId xmlns:a16="http://schemas.microsoft.com/office/drawing/2014/main" id="{60B210C7-21FB-7F9F-34A5-5FBC8D7E392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>
            <a:extLst>
              <a:ext uri="{FF2B5EF4-FFF2-40B4-BE49-F238E27FC236}">
                <a16:creationId xmlns:a16="http://schemas.microsoft.com/office/drawing/2014/main" id="{0D129561-A9CD-BFF9-6925-8E93DFA5DBB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99" name="Google Shape;99;p2:notes">
            <a:extLst>
              <a:ext uri="{FF2B5EF4-FFF2-40B4-BE49-F238E27FC236}">
                <a16:creationId xmlns:a16="http://schemas.microsoft.com/office/drawing/2014/main" id="{F0EE116C-CBC9-F3AE-004C-C6DE99CEEDA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5074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>
          <a:extLst>
            <a:ext uri="{FF2B5EF4-FFF2-40B4-BE49-F238E27FC236}">
              <a16:creationId xmlns:a16="http://schemas.microsoft.com/office/drawing/2014/main" id="{3B4D4429-2569-DE0E-7C53-25D726CA8A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>
            <a:extLst>
              <a:ext uri="{FF2B5EF4-FFF2-40B4-BE49-F238E27FC236}">
                <a16:creationId xmlns:a16="http://schemas.microsoft.com/office/drawing/2014/main" id="{2DF38971-E029-37DC-91BF-776C713E479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>
            <a:extLst>
              <a:ext uri="{FF2B5EF4-FFF2-40B4-BE49-F238E27FC236}">
                <a16:creationId xmlns:a16="http://schemas.microsoft.com/office/drawing/2014/main" id="{B287109B-2380-06BB-3448-87481E6BE3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99" name="Google Shape;99;p2:notes">
            <a:extLst>
              <a:ext uri="{FF2B5EF4-FFF2-40B4-BE49-F238E27FC236}">
                <a16:creationId xmlns:a16="http://schemas.microsoft.com/office/drawing/2014/main" id="{49513B7E-B7E4-1988-92BB-E261A189CB7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93007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>
          <a:extLst>
            <a:ext uri="{FF2B5EF4-FFF2-40B4-BE49-F238E27FC236}">
              <a16:creationId xmlns:a16="http://schemas.microsoft.com/office/drawing/2014/main" id="{220822A9-B635-D5B6-F485-34D606CC5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>
            <a:extLst>
              <a:ext uri="{FF2B5EF4-FFF2-40B4-BE49-F238E27FC236}">
                <a16:creationId xmlns:a16="http://schemas.microsoft.com/office/drawing/2014/main" id="{A4942A40-DE0E-75A9-6B09-562FE755CB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>
            <a:extLst>
              <a:ext uri="{FF2B5EF4-FFF2-40B4-BE49-F238E27FC236}">
                <a16:creationId xmlns:a16="http://schemas.microsoft.com/office/drawing/2014/main" id="{B393AC8C-DF44-761C-7A57-624EC2058DD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99" name="Google Shape;99;p2:notes">
            <a:extLst>
              <a:ext uri="{FF2B5EF4-FFF2-40B4-BE49-F238E27FC236}">
                <a16:creationId xmlns:a16="http://schemas.microsoft.com/office/drawing/2014/main" id="{E8BEF59C-9747-BFEF-94A4-3FD1D964A86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47873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>
          <a:extLst>
            <a:ext uri="{FF2B5EF4-FFF2-40B4-BE49-F238E27FC236}">
              <a16:creationId xmlns:a16="http://schemas.microsoft.com/office/drawing/2014/main" id="{EB642208-DABC-D108-487C-87FB673ADE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>
            <a:extLst>
              <a:ext uri="{FF2B5EF4-FFF2-40B4-BE49-F238E27FC236}">
                <a16:creationId xmlns:a16="http://schemas.microsoft.com/office/drawing/2014/main" id="{06A911A5-8207-41DB-4B2C-CA962198B48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>
            <a:extLst>
              <a:ext uri="{FF2B5EF4-FFF2-40B4-BE49-F238E27FC236}">
                <a16:creationId xmlns:a16="http://schemas.microsoft.com/office/drawing/2014/main" id="{A19D3722-2DD2-49A6-9BDE-FD417203B29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99" name="Google Shape;99;p2:notes">
            <a:extLst>
              <a:ext uri="{FF2B5EF4-FFF2-40B4-BE49-F238E27FC236}">
                <a16:creationId xmlns:a16="http://schemas.microsoft.com/office/drawing/2014/main" id="{245255DB-E8D1-7AB5-6869-AFB4F4CE493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5604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>
          <a:extLst>
            <a:ext uri="{FF2B5EF4-FFF2-40B4-BE49-F238E27FC236}">
              <a16:creationId xmlns:a16="http://schemas.microsoft.com/office/drawing/2014/main" id="{E346370F-EC62-8235-48E6-F04F46BCC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>
            <a:extLst>
              <a:ext uri="{FF2B5EF4-FFF2-40B4-BE49-F238E27FC236}">
                <a16:creationId xmlns:a16="http://schemas.microsoft.com/office/drawing/2014/main" id="{77175859-2DAF-1CF3-20FF-25CB8315638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>
            <a:extLst>
              <a:ext uri="{FF2B5EF4-FFF2-40B4-BE49-F238E27FC236}">
                <a16:creationId xmlns:a16="http://schemas.microsoft.com/office/drawing/2014/main" id="{8F5EB062-E8EC-0050-2B9E-DEA23B34A8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99" name="Google Shape;99;p2:notes">
            <a:extLst>
              <a:ext uri="{FF2B5EF4-FFF2-40B4-BE49-F238E27FC236}">
                <a16:creationId xmlns:a16="http://schemas.microsoft.com/office/drawing/2014/main" id="{6B9EE93A-5650-7F94-A069-FDBDF052B52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29572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>
          <a:extLst>
            <a:ext uri="{FF2B5EF4-FFF2-40B4-BE49-F238E27FC236}">
              <a16:creationId xmlns:a16="http://schemas.microsoft.com/office/drawing/2014/main" id="{29584711-E39A-BA5B-7CC4-47F149BF9B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>
            <a:extLst>
              <a:ext uri="{FF2B5EF4-FFF2-40B4-BE49-F238E27FC236}">
                <a16:creationId xmlns:a16="http://schemas.microsoft.com/office/drawing/2014/main" id="{E83A1DD7-B2DE-2F7C-4FE8-03549AC3E4C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>
            <a:extLst>
              <a:ext uri="{FF2B5EF4-FFF2-40B4-BE49-F238E27FC236}">
                <a16:creationId xmlns:a16="http://schemas.microsoft.com/office/drawing/2014/main" id="{2970733A-0E60-1A3F-8F0C-1546F4D99DC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99" name="Google Shape;99;p2:notes">
            <a:extLst>
              <a:ext uri="{FF2B5EF4-FFF2-40B4-BE49-F238E27FC236}">
                <a16:creationId xmlns:a16="http://schemas.microsoft.com/office/drawing/2014/main" id="{AE019133-C757-7873-2DA6-F5303864F51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0625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>
          <a:extLst>
            <a:ext uri="{FF2B5EF4-FFF2-40B4-BE49-F238E27FC236}">
              <a16:creationId xmlns:a16="http://schemas.microsoft.com/office/drawing/2014/main" id="{62D2BCA8-73F0-401B-FEBA-7CB6AE69C7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>
            <a:extLst>
              <a:ext uri="{FF2B5EF4-FFF2-40B4-BE49-F238E27FC236}">
                <a16:creationId xmlns:a16="http://schemas.microsoft.com/office/drawing/2014/main" id="{A427A6EF-31DE-9FA5-7A2D-2821FC77944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>
            <a:extLst>
              <a:ext uri="{FF2B5EF4-FFF2-40B4-BE49-F238E27FC236}">
                <a16:creationId xmlns:a16="http://schemas.microsoft.com/office/drawing/2014/main" id="{5CD7EA1A-A1AE-6C97-1BCA-9AB1343F4F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99" name="Google Shape;99;p2:notes">
            <a:extLst>
              <a:ext uri="{FF2B5EF4-FFF2-40B4-BE49-F238E27FC236}">
                <a16:creationId xmlns:a16="http://schemas.microsoft.com/office/drawing/2014/main" id="{BE800C46-E148-74F0-FA02-C720A21F808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30058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>
          <a:extLst>
            <a:ext uri="{FF2B5EF4-FFF2-40B4-BE49-F238E27FC236}">
              <a16:creationId xmlns:a16="http://schemas.microsoft.com/office/drawing/2014/main" id="{3E487732-721F-9D13-C8CC-E12EA87B78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>
            <a:extLst>
              <a:ext uri="{FF2B5EF4-FFF2-40B4-BE49-F238E27FC236}">
                <a16:creationId xmlns:a16="http://schemas.microsoft.com/office/drawing/2014/main" id="{71373A4C-AC01-7684-8E81-549CD281873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>
            <a:extLst>
              <a:ext uri="{FF2B5EF4-FFF2-40B4-BE49-F238E27FC236}">
                <a16:creationId xmlns:a16="http://schemas.microsoft.com/office/drawing/2014/main" id="{1C9EBDF5-F8FA-D9E7-83F4-1FFCD03D4B0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99" name="Google Shape;99;p2:notes">
            <a:extLst>
              <a:ext uri="{FF2B5EF4-FFF2-40B4-BE49-F238E27FC236}">
                <a16:creationId xmlns:a16="http://schemas.microsoft.com/office/drawing/2014/main" id="{BF4AF91C-5BE1-9D65-C5F0-12E64D103A2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58138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>
          <a:extLst>
            <a:ext uri="{FF2B5EF4-FFF2-40B4-BE49-F238E27FC236}">
              <a16:creationId xmlns:a16="http://schemas.microsoft.com/office/drawing/2014/main" id="{9A952955-F2C9-9D5C-DA32-76B017F510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>
            <a:extLst>
              <a:ext uri="{FF2B5EF4-FFF2-40B4-BE49-F238E27FC236}">
                <a16:creationId xmlns:a16="http://schemas.microsoft.com/office/drawing/2014/main" id="{2053A04C-1A44-6CEC-72C1-480A6642D5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>
            <a:extLst>
              <a:ext uri="{FF2B5EF4-FFF2-40B4-BE49-F238E27FC236}">
                <a16:creationId xmlns:a16="http://schemas.microsoft.com/office/drawing/2014/main" id="{077C97BF-1C02-7058-BCB5-30B62677D5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99" name="Google Shape;99;p2:notes">
            <a:extLst>
              <a:ext uri="{FF2B5EF4-FFF2-40B4-BE49-F238E27FC236}">
                <a16:creationId xmlns:a16="http://schemas.microsoft.com/office/drawing/2014/main" id="{C4265F72-F187-466C-6D6D-C161948382E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66411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7">
          <a:extLst>
            <a:ext uri="{FF2B5EF4-FFF2-40B4-BE49-F238E27FC236}">
              <a16:creationId xmlns:a16="http://schemas.microsoft.com/office/drawing/2014/main" id="{BD348D3C-3FF2-7446-9778-90020580E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52:notes">
            <a:extLst>
              <a:ext uri="{FF2B5EF4-FFF2-40B4-BE49-F238E27FC236}">
                <a16:creationId xmlns:a16="http://schemas.microsoft.com/office/drawing/2014/main" id="{FF5CE500-AD98-0916-F874-9E33C0DA621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9" name="Google Shape;939;p52:notes">
            <a:extLst>
              <a:ext uri="{FF2B5EF4-FFF2-40B4-BE49-F238E27FC236}">
                <a16:creationId xmlns:a16="http://schemas.microsoft.com/office/drawing/2014/main" id="{A5BA1FEF-F49B-6774-2D72-33CB697AC36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940" name="Google Shape;940;p52:notes">
            <a:extLst>
              <a:ext uri="{FF2B5EF4-FFF2-40B4-BE49-F238E27FC236}">
                <a16:creationId xmlns:a16="http://schemas.microsoft.com/office/drawing/2014/main" id="{2211615E-5770-7692-E7BB-31C4949E8F1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79720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7">
          <a:extLst>
            <a:ext uri="{FF2B5EF4-FFF2-40B4-BE49-F238E27FC236}">
              <a16:creationId xmlns:a16="http://schemas.microsoft.com/office/drawing/2014/main" id="{9CEDB983-07D1-6383-2B5F-4B037E67F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52:notes">
            <a:extLst>
              <a:ext uri="{FF2B5EF4-FFF2-40B4-BE49-F238E27FC236}">
                <a16:creationId xmlns:a16="http://schemas.microsoft.com/office/drawing/2014/main" id="{1E9F89EB-9562-FE2E-B6EE-6699F64DA6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9" name="Google Shape;939;p52:notes">
            <a:extLst>
              <a:ext uri="{FF2B5EF4-FFF2-40B4-BE49-F238E27FC236}">
                <a16:creationId xmlns:a16="http://schemas.microsoft.com/office/drawing/2014/main" id="{F7B1F4F9-54CF-5AE3-E71E-7AB8262F5C6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</p:txBody>
      </p:sp>
      <p:sp>
        <p:nvSpPr>
          <p:cNvPr id="940" name="Google Shape;940;p52:notes">
            <a:extLst>
              <a:ext uri="{FF2B5EF4-FFF2-40B4-BE49-F238E27FC236}">
                <a16:creationId xmlns:a16="http://schemas.microsoft.com/office/drawing/2014/main" id="{E9E53BAD-3B20-871A-80F7-F9DE5A7C6A2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4789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7">
          <a:extLst>
            <a:ext uri="{FF2B5EF4-FFF2-40B4-BE49-F238E27FC236}">
              <a16:creationId xmlns:a16="http://schemas.microsoft.com/office/drawing/2014/main" id="{D8167347-1B50-B1A4-4371-5C4C2B57D0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52:notes">
            <a:extLst>
              <a:ext uri="{FF2B5EF4-FFF2-40B4-BE49-F238E27FC236}">
                <a16:creationId xmlns:a16="http://schemas.microsoft.com/office/drawing/2014/main" id="{ABF38580-5A4C-05E8-EDB4-C61A7A9BECE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9" name="Google Shape;939;p52:notes">
            <a:extLst>
              <a:ext uri="{FF2B5EF4-FFF2-40B4-BE49-F238E27FC236}">
                <a16:creationId xmlns:a16="http://schemas.microsoft.com/office/drawing/2014/main" id="{A7F188D2-71C4-BD5F-8FEC-D171A69D90F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</p:txBody>
      </p:sp>
      <p:sp>
        <p:nvSpPr>
          <p:cNvPr id="940" name="Google Shape;940;p52:notes">
            <a:extLst>
              <a:ext uri="{FF2B5EF4-FFF2-40B4-BE49-F238E27FC236}">
                <a16:creationId xmlns:a16="http://schemas.microsoft.com/office/drawing/2014/main" id="{75352FA6-D77B-3391-4135-7312EECBA53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872069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7">
          <a:extLst>
            <a:ext uri="{FF2B5EF4-FFF2-40B4-BE49-F238E27FC236}">
              <a16:creationId xmlns:a16="http://schemas.microsoft.com/office/drawing/2014/main" id="{5DA57526-84A7-092D-988A-972451FFC9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52:notes">
            <a:extLst>
              <a:ext uri="{FF2B5EF4-FFF2-40B4-BE49-F238E27FC236}">
                <a16:creationId xmlns:a16="http://schemas.microsoft.com/office/drawing/2014/main" id="{9310177A-E8EB-9B1B-19D1-BF93ACA50BD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9" name="Google Shape;939;p52:notes">
            <a:extLst>
              <a:ext uri="{FF2B5EF4-FFF2-40B4-BE49-F238E27FC236}">
                <a16:creationId xmlns:a16="http://schemas.microsoft.com/office/drawing/2014/main" id="{54EA0094-870C-F133-A81F-B04BF002B8C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940" name="Google Shape;940;p52:notes">
            <a:extLst>
              <a:ext uri="{FF2B5EF4-FFF2-40B4-BE49-F238E27FC236}">
                <a16:creationId xmlns:a16="http://schemas.microsoft.com/office/drawing/2014/main" id="{BD13D9F4-1D1F-15EA-6336-FF64A46A4E9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886453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7">
          <a:extLst>
            <a:ext uri="{FF2B5EF4-FFF2-40B4-BE49-F238E27FC236}">
              <a16:creationId xmlns:a16="http://schemas.microsoft.com/office/drawing/2014/main" id="{FDFCEAED-800A-29E8-0269-2157D6204B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52:notes">
            <a:extLst>
              <a:ext uri="{FF2B5EF4-FFF2-40B4-BE49-F238E27FC236}">
                <a16:creationId xmlns:a16="http://schemas.microsoft.com/office/drawing/2014/main" id="{B586B651-22C6-3780-A288-4921A553DE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9" name="Google Shape;939;p52:notes">
            <a:extLst>
              <a:ext uri="{FF2B5EF4-FFF2-40B4-BE49-F238E27FC236}">
                <a16:creationId xmlns:a16="http://schemas.microsoft.com/office/drawing/2014/main" id="{5611B15B-DC70-1236-5705-D451DF6337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940" name="Google Shape;940;p52:notes">
            <a:extLst>
              <a:ext uri="{FF2B5EF4-FFF2-40B4-BE49-F238E27FC236}">
                <a16:creationId xmlns:a16="http://schemas.microsoft.com/office/drawing/2014/main" id="{C3D35C23-CAD7-686A-BEA1-C2B3687F422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302321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7">
          <a:extLst>
            <a:ext uri="{FF2B5EF4-FFF2-40B4-BE49-F238E27FC236}">
              <a16:creationId xmlns:a16="http://schemas.microsoft.com/office/drawing/2014/main" id="{C6AC83AB-05D9-60BB-8924-ECD7A7B886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52:notes">
            <a:extLst>
              <a:ext uri="{FF2B5EF4-FFF2-40B4-BE49-F238E27FC236}">
                <a16:creationId xmlns:a16="http://schemas.microsoft.com/office/drawing/2014/main" id="{11BD9D51-96F6-1C72-ED44-008A6743BE5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9" name="Google Shape;939;p52:notes">
            <a:extLst>
              <a:ext uri="{FF2B5EF4-FFF2-40B4-BE49-F238E27FC236}">
                <a16:creationId xmlns:a16="http://schemas.microsoft.com/office/drawing/2014/main" id="{F8ACABFA-9FB1-66A2-3785-429CBB2DF23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Moreover, </a:t>
            </a:r>
            <a:r>
              <a:rPr lang="en-US" dirty="0" err="1"/>
              <a:t>PeCatch</a:t>
            </a:r>
            <a:r>
              <a:rPr lang="en-US" dirty="0"/>
              <a:t> does not report any false positives, showcasing its accuracy.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940" name="Google Shape;940;p52:notes">
            <a:extLst>
              <a:ext uri="{FF2B5EF4-FFF2-40B4-BE49-F238E27FC236}">
                <a16:creationId xmlns:a16="http://schemas.microsoft.com/office/drawing/2014/main" id="{9C5B04D0-1898-0E38-237F-B3E881BBD1D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7176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>
          <a:extLst>
            <a:ext uri="{FF2B5EF4-FFF2-40B4-BE49-F238E27FC236}">
              <a16:creationId xmlns:a16="http://schemas.microsoft.com/office/drawing/2014/main" id="{79F78B96-1869-AD41-E6C1-14BCC11781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>
            <a:extLst>
              <a:ext uri="{FF2B5EF4-FFF2-40B4-BE49-F238E27FC236}">
                <a16:creationId xmlns:a16="http://schemas.microsoft.com/office/drawing/2014/main" id="{7951E2C2-F5A7-B36B-CF90-F11C8676B7A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>
            <a:extLst>
              <a:ext uri="{FF2B5EF4-FFF2-40B4-BE49-F238E27FC236}">
                <a16:creationId xmlns:a16="http://schemas.microsoft.com/office/drawing/2014/main" id="{8E39570B-A4DB-EFB9-967E-0BB66510603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:notes">
            <a:extLst>
              <a:ext uri="{FF2B5EF4-FFF2-40B4-BE49-F238E27FC236}">
                <a16:creationId xmlns:a16="http://schemas.microsoft.com/office/drawing/2014/main" id="{955F2DEC-CC22-4D94-07EC-42DF72CDC9A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871215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7">
          <a:extLst>
            <a:ext uri="{FF2B5EF4-FFF2-40B4-BE49-F238E27FC236}">
              <a16:creationId xmlns:a16="http://schemas.microsoft.com/office/drawing/2014/main" id="{EB426EB9-EE89-4172-8537-EE84DE1FBC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52:notes">
            <a:extLst>
              <a:ext uri="{FF2B5EF4-FFF2-40B4-BE49-F238E27FC236}">
                <a16:creationId xmlns:a16="http://schemas.microsoft.com/office/drawing/2014/main" id="{15ABBCCD-7446-6E7A-A506-BCA4C125A62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9" name="Google Shape;939;p52:notes">
            <a:extLst>
              <a:ext uri="{FF2B5EF4-FFF2-40B4-BE49-F238E27FC236}">
                <a16:creationId xmlns:a16="http://schemas.microsoft.com/office/drawing/2014/main" id="{9F491B07-0D29-FD39-DFCE-A4FEF58C9B3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940" name="Google Shape;940;p52:notes">
            <a:extLst>
              <a:ext uri="{FF2B5EF4-FFF2-40B4-BE49-F238E27FC236}">
                <a16:creationId xmlns:a16="http://schemas.microsoft.com/office/drawing/2014/main" id="{2DC4981D-C342-3E26-E735-A0F111E6D5D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107921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7">
          <a:extLst>
            <a:ext uri="{FF2B5EF4-FFF2-40B4-BE49-F238E27FC236}">
              <a16:creationId xmlns:a16="http://schemas.microsoft.com/office/drawing/2014/main" id="{9AE30648-4AAD-18BF-0441-E762D07C3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52:notes">
            <a:extLst>
              <a:ext uri="{FF2B5EF4-FFF2-40B4-BE49-F238E27FC236}">
                <a16:creationId xmlns:a16="http://schemas.microsoft.com/office/drawing/2014/main" id="{DEBAD947-AA07-6D14-F983-8F058A124F6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9" name="Google Shape;939;p52:notes">
            <a:extLst>
              <a:ext uri="{FF2B5EF4-FFF2-40B4-BE49-F238E27FC236}">
                <a16:creationId xmlns:a16="http://schemas.microsoft.com/office/drawing/2014/main" id="{9A6595E0-5B55-F4ED-E8D7-CB6E68ECED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0" name="Google Shape;940;p52:notes">
            <a:extLst>
              <a:ext uri="{FF2B5EF4-FFF2-40B4-BE49-F238E27FC236}">
                <a16:creationId xmlns:a16="http://schemas.microsoft.com/office/drawing/2014/main" id="{4E8EF7BD-D6B4-0367-A602-B980205A4D3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500920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6" name="Google Shape;1036;p6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7" name="Google Shape;1037;p61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4">
          <a:extLst>
            <a:ext uri="{FF2B5EF4-FFF2-40B4-BE49-F238E27FC236}">
              <a16:creationId xmlns:a16="http://schemas.microsoft.com/office/drawing/2014/main" id="{357FFA96-C497-95F3-6265-F3929D7E98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p61:notes">
            <a:extLst>
              <a:ext uri="{FF2B5EF4-FFF2-40B4-BE49-F238E27FC236}">
                <a16:creationId xmlns:a16="http://schemas.microsoft.com/office/drawing/2014/main" id="{5D93920D-E8F9-E35B-A749-8FECC160BC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6" name="Google Shape;1036;p61:notes">
            <a:extLst>
              <a:ext uri="{FF2B5EF4-FFF2-40B4-BE49-F238E27FC236}">
                <a16:creationId xmlns:a16="http://schemas.microsoft.com/office/drawing/2014/main" id="{B6166648-0B62-218A-0D4B-7FFDC2A5C16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7" name="Google Shape;1037;p61:notes">
            <a:extLst>
              <a:ext uri="{FF2B5EF4-FFF2-40B4-BE49-F238E27FC236}">
                <a16:creationId xmlns:a16="http://schemas.microsoft.com/office/drawing/2014/main" id="{C14B1767-FF0A-BFB4-1E0A-AD2F5F57448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021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>
          <a:extLst>
            <a:ext uri="{FF2B5EF4-FFF2-40B4-BE49-F238E27FC236}">
              <a16:creationId xmlns:a16="http://schemas.microsoft.com/office/drawing/2014/main" id="{B1369B71-7246-7664-5589-5F3E1C104F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>
            <a:extLst>
              <a:ext uri="{FF2B5EF4-FFF2-40B4-BE49-F238E27FC236}">
                <a16:creationId xmlns:a16="http://schemas.microsoft.com/office/drawing/2014/main" id="{E61D949E-2508-BA15-E88C-A856BAB7F1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>
            <a:extLst>
              <a:ext uri="{FF2B5EF4-FFF2-40B4-BE49-F238E27FC236}">
                <a16:creationId xmlns:a16="http://schemas.microsoft.com/office/drawing/2014/main" id="{94BC4668-39DD-DDB9-6BDB-3D5BD8FF8DA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99" name="Google Shape;99;p2:notes">
            <a:extLst>
              <a:ext uri="{FF2B5EF4-FFF2-40B4-BE49-F238E27FC236}">
                <a16:creationId xmlns:a16="http://schemas.microsoft.com/office/drawing/2014/main" id="{77FC637A-0980-F394-9E4B-4337406878D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520386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956387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1EBED7-0266-5E54-46D9-CDA4DFFB80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D0DD3F-7FC5-A4E4-480D-2BB2C40D45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F54CCC-D558-D1F0-46AB-9A20C7EA0F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5F00A6-7800-658C-47B1-2C8A131C203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286159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>
          <a:extLst>
            <a:ext uri="{FF2B5EF4-FFF2-40B4-BE49-F238E27FC236}">
              <a16:creationId xmlns:a16="http://schemas.microsoft.com/office/drawing/2014/main" id="{E4952226-F70F-C0B4-4A36-0E34C56C45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>
            <a:extLst>
              <a:ext uri="{FF2B5EF4-FFF2-40B4-BE49-F238E27FC236}">
                <a16:creationId xmlns:a16="http://schemas.microsoft.com/office/drawing/2014/main" id="{AAC3E502-D18D-0977-B6BD-44D19BB865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>
            <a:extLst>
              <a:ext uri="{FF2B5EF4-FFF2-40B4-BE49-F238E27FC236}">
                <a16:creationId xmlns:a16="http://schemas.microsoft.com/office/drawing/2014/main" id="{4E282E77-7721-7918-8754-21424B14FE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99" name="Google Shape;99;p2:notes">
            <a:extLst>
              <a:ext uri="{FF2B5EF4-FFF2-40B4-BE49-F238E27FC236}">
                <a16:creationId xmlns:a16="http://schemas.microsoft.com/office/drawing/2014/main" id="{75046F97-200C-5D02-5C1C-376AAE850AC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090905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563329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9594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>
          <a:extLst>
            <a:ext uri="{FF2B5EF4-FFF2-40B4-BE49-F238E27FC236}">
              <a16:creationId xmlns:a16="http://schemas.microsoft.com/office/drawing/2014/main" id="{CE1D0975-5316-9D4C-DAA3-1F6712A104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>
            <a:extLst>
              <a:ext uri="{FF2B5EF4-FFF2-40B4-BE49-F238E27FC236}">
                <a16:creationId xmlns:a16="http://schemas.microsoft.com/office/drawing/2014/main" id="{652D2CF9-3B6C-CC0D-5513-05C8C0B3435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>
            <a:extLst>
              <a:ext uri="{FF2B5EF4-FFF2-40B4-BE49-F238E27FC236}">
                <a16:creationId xmlns:a16="http://schemas.microsoft.com/office/drawing/2014/main" id="{C5AFCC7C-133F-0B35-DBD3-9E3C7A2D260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99" name="Google Shape;99;p2:notes">
            <a:extLst>
              <a:ext uri="{FF2B5EF4-FFF2-40B4-BE49-F238E27FC236}">
                <a16:creationId xmlns:a16="http://schemas.microsoft.com/office/drawing/2014/main" id="{45DDE796-C20B-B604-56D0-72CB3CCBD68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783289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>
          <a:extLst>
            <a:ext uri="{FF2B5EF4-FFF2-40B4-BE49-F238E27FC236}">
              <a16:creationId xmlns:a16="http://schemas.microsoft.com/office/drawing/2014/main" id="{E8E1F279-42DA-1686-B381-6955939C1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>
            <a:extLst>
              <a:ext uri="{FF2B5EF4-FFF2-40B4-BE49-F238E27FC236}">
                <a16:creationId xmlns:a16="http://schemas.microsoft.com/office/drawing/2014/main" id="{0DA02D0C-0EEE-C772-AC42-9C33B05AF96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>
            <a:extLst>
              <a:ext uri="{FF2B5EF4-FFF2-40B4-BE49-F238E27FC236}">
                <a16:creationId xmlns:a16="http://schemas.microsoft.com/office/drawing/2014/main" id="{FA6324AE-52E5-0138-8B96-DB6FC89D013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99" name="Google Shape;99;p2:notes">
            <a:extLst>
              <a:ext uri="{FF2B5EF4-FFF2-40B4-BE49-F238E27FC236}">
                <a16:creationId xmlns:a16="http://schemas.microsoft.com/office/drawing/2014/main" id="{5F66E731-E8B5-A3D2-1417-7EF4DF566AA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066994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>
          <a:extLst>
            <a:ext uri="{FF2B5EF4-FFF2-40B4-BE49-F238E27FC236}">
              <a16:creationId xmlns:a16="http://schemas.microsoft.com/office/drawing/2014/main" id="{CBBF8050-8DF0-5163-510B-EE7A45F8E6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>
            <a:extLst>
              <a:ext uri="{FF2B5EF4-FFF2-40B4-BE49-F238E27FC236}">
                <a16:creationId xmlns:a16="http://schemas.microsoft.com/office/drawing/2014/main" id="{4AEC38DA-35BC-437C-AF9B-17B4D4E156A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>
            <a:extLst>
              <a:ext uri="{FF2B5EF4-FFF2-40B4-BE49-F238E27FC236}">
                <a16:creationId xmlns:a16="http://schemas.microsoft.com/office/drawing/2014/main" id="{E3180C33-DD63-0DE3-BA49-F37FA8DAA26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99" name="Google Shape;99;p2:notes">
            <a:extLst>
              <a:ext uri="{FF2B5EF4-FFF2-40B4-BE49-F238E27FC236}">
                <a16:creationId xmlns:a16="http://schemas.microsoft.com/office/drawing/2014/main" id="{FEEFA4B8-79E3-4F60-2A23-753BF1944FE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100970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7">
          <a:extLst>
            <a:ext uri="{FF2B5EF4-FFF2-40B4-BE49-F238E27FC236}">
              <a16:creationId xmlns:a16="http://schemas.microsoft.com/office/drawing/2014/main" id="{06D73C24-0C67-169D-4A89-71920CE6A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52:notes">
            <a:extLst>
              <a:ext uri="{FF2B5EF4-FFF2-40B4-BE49-F238E27FC236}">
                <a16:creationId xmlns:a16="http://schemas.microsoft.com/office/drawing/2014/main" id="{318434C6-0EC7-2DA4-5BF1-952104F3414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9" name="Google Shape;939;p52:notes">
            <a:extLst>
              <a:ext uri="{FF2B5EF4-FFF2-40B4-BE49-F238E27FC236}">
                <a16:creationId xmlns:a16="http://schemas.microsoft.com/office/drawing/2014/main" id="{3BE89FAC-9A42-07EB-67B2-F13DF8AE688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940" name="Google Shape;940;p52:notes">
            <a:extLst>
              <a:ext uri="{FF2B5EF4-FFF2-40B4-BE49-F238E27FC236}">
                <a16:creationId xmlns:a16="http://schemas.microsoft.com/office/drawing/2014/main" id="{576E7DAD-8011-B056-EDF8-C2C71913976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6122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>
          <a:extLst>
            <a:ext uri="{FF2B5EF4-FFF2-40B4-BE49-F238E27FC236}">
              <a16:creationId xmlns:a16="http://schemas.microsoft.com/office/drawing/2014/main" id="{1527D59F-4AC5-5417-239C-7487C00B16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>
            <a:extLst>
              <a:ext uri="{FF2B5EF4-FFF2-40B4-BE49-F238E27FC236}">
                <a16:creationId xmlns:a16="http://schemas.microsoft.com/office/drawing/2014/main" id="{B2DA94BB-0BEF-0B2D-02D7-D0FF040DF3D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>
            <a:extLst>
              <a:ext uri="{FF2B5EF4-FFF2-40B4-BE49-F238E27FC236}">
                <a16:creationId xmlns:a16="http://schemas.microsoft.com/office/drawing/2014/main" id="{7AF31893-90E1-2B7B-F795-EC5B7F80F9C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99" name="Google Shape;99;p2:notes">
            <a:extLst>
              <a:ext uri="{FF2B5EF4-FFF2-40B4-BE49-F238E27FC236}">
                <a16:creationId xmlns:a16="http://schemas.microsoft.com/office/drawing/2014/main" id="{2EC2B668-D460-F0C7-F291-A0A91F09A6B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59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>
          <a:extLst>
            <a:ext uri="{FF2B5EF4-FFF2-40B4-BE49-F238E27FC236}">
              <a16:creationId xmlns:a16="http://schemas.microsoft.com/office/drawing/2014/main" id="{46080011-A4F8-C2EB-C203-11219EDDD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>
            <a:extLst>
              <a:ext uri="{FF2B5EF4-FFF2-40B4-BE49-F238E27FC236}">
                <a16:creationId xmlns:a16="http://schemas.microsoft.com/office/drawing/2014/main" id="{B4D4ED79-626D-60E3-752B-EF70691FF9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>
            <a:extLst>
              <a:ext uri="{FF2B5EF4-FFF2-40B4-BE49-F238E27FC236}">
                <a16:creationId xmlns:a16="http://schemas.microsoft.com/office/drawing/2014/main" id="{CBE49E6C-F2AE-026F-EE32-62A4F3335EF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99" name="Google Shape;99;p2:notes">
            <a:extLst>
              <a:ext uri="{FF2B5EF4-FFF2-40B4-BE49-F238E27FC236}">
                <a16:creationId xmlns:a16="http://schemas.microsoft.com/office/drawing/2014/main" id="{36D8CA53-B041-3126-B881-F20903E2E9B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7858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>
          <a:extLst>
            <a:ext uri="{FF2B5EF4-FFF2-40B4-BE49-F238E27FC236}">
              <a16:creationId xmlns:a16="http://schemas.microsoft.com/office/drawing/2014/main" id="{D35242FC-F91C-A111-7438-D20912D85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>
            <a:extLst>
              <a:ext uri="{FF2B5EF4-FFF2-40B4-BE49-F238E27FC236}">
                <a16:creationId xmlns:a16="http://schemas.microsoft.com/office/drawing/2014/main" id="{B84D7D7B-4B96-F149-5D91-7467A5248F7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>
            <a:extLst>
              <a:ext uri="{FF2B5EF4-FFF2-40B4-BE49-F238E27FC236}">
                <a16:creationId xmlns:a16="http://schemas.microsoft.com/office/drawing/2014/main" id="{67812441-4D27-F346-8220-5A449E34EF7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99" name="Google Shape;99;p2:notes">
            <a:extLst>
              <a:ext uri="{FF2B5EF4-FFF2-40B4-BE49-F238E27FC236}">
                <a16:creationId xmlns:a16="http://schemas.microsoft.com/office/drawing/2014/main" id="{4501C284-8BA8-81F5-CA4A-19954C50D15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51987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>
          <a:extLst>
            <a:ext uri="{FF2B5EF4-FFF2-40B4-BE49-F238E27FC236}">
              <a16:creationId xmlns:a16="http://schemas.microsoft.com/office/drawing/2014/main" id="{EF043622-2C5D-E803-2EE5-BA093E9A7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>
            <a:extLst>
              <a:ext uri="{FF2B5EF4-FFF2-40B4-BE49-F238E27FC236}">
                <a16:creationId xmlns:a16="http://schemas.microsoft.com/office/drawing/2014/main" id="{25F40684-21FC-1B60-AE9D-2CF11E35B5C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:notes">
            <a:extLst>
              <a:ext uri="{FF2B5EF4-FFF2-40B4-BE49-F238E27FC236}">
                <a16:creationId xmlns:a16="http://schemas.microsoft.com/office/drawing/2014/main" id="{2A8F9305-60A4-E2EA-6DF7-1C2CEE09EF7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99" name="Google Shape;99;p2:notes">
            <a:extLst>
              <a:ext uri="{FF2B5EF4-FFF2-40B4-BE49-F238E27FC236}">
                <a16:creationId xmlns:a16="http://schemas.microsoft.com/office/drawing/2014/main" id="{A98CC930-C611-AD04-E878-C4CDA01C6C2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1316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63"/>
          <p:cNvSpPr/>
          <p:nvPr/>
        </p:nvSpPr>
        <p:spPr>
          <a:xfrm>
            <a:off x="0" y="-73572"/>
            <a:ext cx="12265572" cy="2935627"/>
          </a:xfrm>
          <a:prstGeom prst="rect">
            <a:avLst/>
          </a:prstGeom>
          <a:solidFill>
            <a:schemeClr val="dk2"/>
          </a:solidFill>
          <a:ln w="12700" cap="flat" cmpd="sng">
            <a:solidFill>
              <a:srgbClr val="395E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63"/>
          <p:cNvSpPr txBox="1">
            <a:spLocks noGrp="1"/>
          </p:cNvSpPr>
          <p:nvPr>
            <p:ph type="ctrTitle"/>
          </p:nvPr>
        </p:nvSpPr>
        <p:spPr>
          <a:xfrm>
            <a:off x="1524000" y="136525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7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7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7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7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7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7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4"/>
          <p:cNvSpPr txBox="1">
            <a:spLocks noGrp="1"/>
          </p:cNvSpPr>
          <p:nvPr>
            <p:ph type="title"/>
          </p:nvPr>
        </p:nvSpPr>
        <p:spPr>
          <a:xfrm>
            <a:off x="838200" y="274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4"/>
          <p:cNvSpPr txBox="1">
            <a:spLocks noGrp="1"/>
          </p:cNvSpPr>
          <p:nvPr>
            <p:ph type="body" idx="1"/>
          </p:nvPr>
        </p:nvSpPr>
        <p:spPr>
          <a:xfrm>
            <a:off x="838200" y="1609344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6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6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6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6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6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6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7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7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7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7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7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7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7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2"/>
          <p:cNvSpPr/>
          <p:nvPr/>
        </p:nvSpPr>
        <p:spPr>
          <a:xfrm>
            <a:off x="0" y="0"/>
            <a:ext cx="12194094" cy="13252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62"/>
          <p:cNvSpPr txBox="1">
            <a:spLocks noGrp="1"/>
          </p:cNvSpPr>
          <p:nvPr>
            <p:ph type="title"/>
          </p:nvPr>
        </p:nvSpPr>
        <p:spPr>
          <a:xfrm>
            <a:off x="838200" y="274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62"/>
          <p:cNvSpPr txBox="1">
            <a:spLocks noGrp="1"/>
          </p:cNvSpPr>
          <p:nvPr>
            <p:ph type="body" idx="1"/>
          </p:nvPr>
        </p:nvSpPr>
        <p:spPr>
          <a:xfrm>
            <a:off x="838200" y="1609344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10" Type="http://schemas.openxmlformats.org/officeDocument/2006/relationships/image" Target="../media/image20.jpg"/><Relationship Id="rId4" Type="http://schemas.openxmlformats.org/officeDocument/2006/relationships/image" Target="../media/image15.jpg"/><Relationship Id="rId9" Type="http://schemas.openxmlformats.org/officeDocument/2006/relationships/image" Target="../media/image19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ctrTitle"/>
          </p:nvPr>
        </p:nvSpPr>
        <p:spPr>
          <a:xfrm>
            <a:off x="571500" y="629474"/>
            <a:ext cx="11048999" cy="2109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US" sz="4800" dirty="0"/>
              <a:t>How to Save My Gas Fees: Understanding and Detecting Real-World Gas Wastes in Solidity Programs</a:t>
            </a:r>
            <a:endParaRPr sz="4800" dirty="0"/>
          </a:p>
        </p:txBody>
      </p:sp>
      <p:sp>
        <p:nvSpPr>
          <p:cNvPr id="92" name="Google Shape;92;p1"/>
          <p:cNvSpPr txBox="1">
            <a:spLocks noGrp="1"/>
          </p:cNvSpPr>
          <p:nvPr>
            <p:ph type="subTitle" idx="1"/>
          </p:nvPr>
        </p:nvSpPr>
        <p:spPr>
          <a:xfrm>
            <a:off x="685800" y="3274252"/>
            <a:ext cx="10820399" cy="2030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SzPts val="2800"/>
            </a:pPr>
            <a:r>
              <a:rPr lang="en-US" sz="2800" dirty="0" err="1"/>
              <a:t>Mengting</a:t>
            </a:r>
            <a:r>
              <a:rPr lang="en-US" sz="2800" dirty="0"/>
              <a:t> He</a:t>
            </a:r>
            <a:r>
              <a:rPr lang="en-US" sz="2800" baseline="30000" dirty="0"/>
              <a:t>1</a:t>
            </a:r>
            <a:r>
              <a:rPr lang="en-US" sz="2800" dirty="0"/>
              <a:t>, </a:t>
            </a:r>
            <a:r>
              <a:rPr lang="en-US" sz="2800" dirty="0" err="1"/>
              <a:t>Shihao</a:t>
            </a:r>
            <a:r>
              <a:rPr lang="en-US" sz="2800" dirty="0"/>
              <a:t> Xia</a:t>
            </a:r>
            <a:r>
              <a:rPr lang="en-US" sz="2800" baseline="30000" dirty="0"/>
              <a:t>1</a:t>
            </a:r>
            <a:r>
              <a:rPr lang="en-US" sz="2800" dirty="0"/>
              <a:t>, Boqin Qin</a:t>
            </a:r>
            <a:r>
              <a:rPr lang="en-US" sz="2800" baseline="30000" dirty="0"/>
              <a:t>2</a:t>
            </a:r>
            <a:r>
              <a:rPr lang="en-US" sz="2800" dirty="0"/>
              <a:t>, Nobuko Yoshida</a:t>
            </a:r>
            <a:r>
              <a:rPr lang="en-US" sz="2800" baseline="30000" dirty="0"/>
              <a:t>3</a:t>
            </a:r>
            <a:r>
              <a:rPr lang="en-US" sz="2800" dirty="0"/>
              <a:t>, Tingting Yu</a:t>
            </a:r>
            <a:r>
              <a:rPr lang="en-US" altLang="zh-CN" sz="2800" baseline="30000" dirty="0"/>
              <a:t>4</a:t>
            </a:r>
            <a:r>
              <a:rPr lang="en-US" sz="2800" dirty="0"/>
              <a:t>, </a:t>
            </a:r>
            <a:r>
              <a:rPr lang="en-US" sz="2800" dirty="0" err="1"/>
              <a:t>Yiying</a:t>
            </a:r>
            <a:r>
              <a:rPr lang="en-US" sz="2800" dirty="0"/>
              <a:t> Zhang</a:t>
            </a:r>
            <a:r>
              <a:rPr lang="en-US" altLang="zh-CN" sz="2800" baseline="30000" dirty="0"/>
              <a:t>5</a:t>
            </a:r>
            <a:r>
              <a:rPr lang="en-US" sz="2800" dirty="0"/>
              <a:t>, and </a:t>
            </a:r>
            <a:r>
              <a:rPr lang="en-US" sz="2800" b="1" i="1" dirty="0"/>
              <a:t>Linhai Song</a:t>
            </a:r>
            <a:r>
              <a:rPr lang="en-US" sz="2800" b="1" i="1" baseline="30000" dirty="0"/>
              <a:t>6</a:t>
            </a:r>
            <a:endParaRPr b="1" i="1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000" baseline="30000" dirty="0"/>
              <a:t>1</a:t>
            </a:r>
            <a:r>
              <a:rPr lang="en-US" sz="2000" i="1" dirty="0"/>
              <a:t>Pennsylvania State University,</a:t>
            </a:r>
            <a:r>
              <a:rPr lang="en-US" sz="2000" dirty="0"/>
              <a:t> </a:t>
            </a:r>
            <a:r>
              <a:rPr lang="en-US" sz="2000" i="1" baseline="30000" dirty="0"/>
              <a:t>2</a:t>
            </a:r>
            <a:r>
              <a:rPr lang="en-US" sz="2000" i="1" dirty="0"/>
              <a:t>China Telecom Cloud Computing, </a:t>
            </a:r>
          </a:p>
          <a:p>
            <a:pPr marL="0" lvl="0" indent="0">
              <a:buSzPts val="2800"/>
            </a:pPr>
            <a:r>
              <a:rPr lang="en-US" altLang="zh-CN" sz="2000" i="1" baseline="30000" dirty="0"/>
              <a:t>3</a:t>
            </a:r>
            <a:r>
              <a:rPr lang="en-US" altLang="zh-CN" sz="2000" i="1" dirty="0"/>
              <a:t>University of Oxford, </a:t>
            </a:r>
            <a:r>
              <a:rPr lang="en-US" altLang="zh-CN" sz="2000" i="1" baseline="30000" dirty="0"/>
              <a:t>4</a:t>
            </a:r>
            <a:r>
              <a:rPr lang="en-US" altLang="zh-CN" sz="2000" i="1" dirty="0"/>
              <a:t>University of Connecticut,</a:t>
            </a:r>
          </a:p>
          <a:p>
            <a:pPr marL="0" lvl="0" indent="0">
              <a:buSzPts val="2800"/>
            </a:pPr>
            <a:r>
              <a:rPr lang="en-US" altLang="zh-CN" sz="2000" i="1" baseline="30000" dirty="0"/>
              <a:t>5</a:t>
            </a:r>
            <a:r>
              <a:rPr lang="en-US" altLang="zh-CN" sz="2000" i="1" dirty="0"/>
              <a:t>University of California, San Diego,</a:t>
            </a:r>
            <a:r>
              <a:rPr lang="en-US" altLang="zh-CN" sz="2000" i="1" baseline="30000" dirty="0"/>
              <a:t> 6</a:t>
            </a:r>
            <a:r>
              <a:rPr lang="en-US" altLang="zh-CN" sz="2000" i="1" dirty="0"/>
              <a:t>SKLP, ICT, Chinese Academy of Sciences</a:t>
            </a:r>
            <a:endParaRPr sz="28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dirty="0"/>
          </a:p>
        </p:txBody>
      </p:sp>
      <p:pic>
        <p:nvPicPr>
          <p:cNvPr id="93" name="Google Shape;93;p1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682253"/>
            <a:ext cx="2529913" cy="9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/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l="8275" t="35096" r="6380" b="32308"/>
          <a:stretch/>
        </p:blipFill>
        <p:spPr>
          <a:xfrm>
            <a:off x="2349059" y="5862253"/>
            <a:ext cx="2168487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EA8674BB-68B1-D37D-8410-0219C6DE5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455" y="5880253"/>
            <a:ext cx="182856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ogos Download | University of Connecticut">
            <a:extLst>
              <a:ext uri="{FF2B5EF4-FFF2-40B4-BE49-F238E27FC236}">
                <a16:creationId xmlns:a16="http://schemas.microsoft.com/office/drawing/2014/main" id="{2E66873E-CF3D-3AA7-AFDB-D3CD4D6B6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913" y="5862253"/>
            <a:ext cx="181575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nstitute of Computing Technology, Chinese Academy of Sciences‎‏  ‏‎(@ictcas)‎‏ ‏‎• Facebook‎‏">
            <a:extLst>
              <a:ext uri="{FF2B5EF4-FFF2-40B4-BE49-F238E27FC236}">
                <a16:creationId xmlns:a16="http://schemas.microsoft.com/office/drawing/2014/main" id="{C81AD330-D6BA-D10E-CF89-FE61A2958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8654" y="5844253"/>
            <a:ext cx="122015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UCSD Logo - LogoDix">
            <a:extLst>
              <a:ext uri="{FF2B5EF4-FFF2-40B4-BE49-F238E27FC236}">
                <a16:creationId xmlns:a16="http://schemas.microsoft.com/office/drawing/2014/main" id="{3F149D0B-5314-9FDF-CE30-3ED55675C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050" y="5971197"/>
            <a:ext cx="1936333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>
          <a:extLst>
            <a:ext uri="{FF2B5EF4-FFF2-40B4-BE49-F238E27FC236}">
              <a16:creationId xmlns:a16="http://schemas.microsoft.com/office/drawing/2014/main" id="{3DDBFA44-58AA-ABA0-375B-4D4A436B50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magnifying glass over a paper with a bug&#10;&#10;AI-generated content may be incorrect.">
            <a:extLst>
              <a:ext uri="{FF2B5EF4-FFF2-40B4-BE49-F238E27FC236}">
                <a16:creationId xmlns:a16="http://schemas.microsoft.com/office/drawing/2014/main" id="{E47C8D4A-9DB4-C9AC-6C40-5A1B9DBAD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44" y="5219136"/>
            <a:ext cx="1729400" cy="1152933"/>
          </a:xfrm>
          <a:prstGeom prst="rect">
            <a:avLst/>
          </a:prstGeom>
        </p:spPr>
      </p:pic>
      <p:sp>
        <p:nvSpPr>
          <p:cNvPr id="105" name="Google Shape;105;p2">
            <a:extLst>
              <a:ext uri="{FF2B5EF4-FFF2-40B4-BE49-F238E27FC236}">
                <a16:creationId xmlns:a16="http://schemas.microsoft.com/office/drawing/2014/main" id="{ADE272D0-3F87-78B8-5015-7D8CF8D2AF3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1" name="Google Shape;101;p2">
            <a:extLst>
              <a:ext uri="{FF2B5EF4-FFF2-40B4-BE49-F238E27FC236}">
                <a16:creationId xmlns:a16="http://schemas.microsoft.com/office/drawing/2014/main" id="{F8C2376A-87A5-7FEE-E0BE-131608DC1913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straightConnector1">
            <a:avLst/>
          </a:prstGeom>
          <a:noFill/>
          <a:ln w="9525" cap="flat" cmpd="sng">
            <a:solidFill>
              <a:srgbClr val="FBFFF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">
            <a:extLst>
              <a:ext uri="{FF2B5EF4-FFF2-40B4-BE49-F238E27FC236}">
                <a16:creationId xmlns:a16="http://schemas.microsoft.com/office/drawing/2014/main" id="{2B1AAC93-B8BC-A26B-FEBD-EC8780E5B6C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274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altLang="zh-CN" dirty="0"/>
              <a:t>Gas Waste Detection</a:t>
            </a:r>
            <a:endParaRPr dirty="0"/>
          </a:p>
        </p:txBody>
      </p:sp>
      <p:sp>
        <p:nvSpPr>
          <p:cNvPr id="103" name="Google Shape;103;p2">
            <a:extLst>
              <a:ext uri="{FF2B5EF4-FFF2-40B4-BE49-F238E27FC236}">
                <a16:creationId xmlns:a16="http://schemas.microsoft.com/office/drawing/2014/main" id="{F6521ED1-42B2-E0E5-3AA9-C8AC002440A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198" y="1584000"/>
            <a:ext cx="11016000" cy="4519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228600"/>
            <a:r>
              <a:rPr lang="en-US" altLang="zh-CN" b="1" i="1" dirty="0" err="1"/>
              <a:t>PeCatch</a:t>
            </a:r>
            <a:r>
              <a:rPr lang="en-US" altLang="zh-CN" dirty="0"/>
              <a:t>: a suite of static gas-waste checkers </a:t>
            </a:r>
          </a:p>
          <a:p>
            <a:pPr marL="685800" lvl="1" indent="-228600"/>
            <a:r>
              <a:rPr lang="en-US" altLang="zh-CN" dirty="0"/>
              <a:t>Input: Solidity source code, output: gas wastes’ line numbers</a:t>
            </a:r>
          </a:p>
          <a:p>
            <a:pPr marL="685800" lvl="1" indent="-228600"/>
            <a:r>
              <a:rPr lang="en-US" altLang="zh-CN" dirty="0"/>
              <a:t>Covering all data store areas</a:t>
            </a:r>
          </a:p>
          <a:p>
            <a:pPr marL="685800" lvl="1" indent="-228600"/>
            <a:r>
              <a:rPr lang="en-US" altLang="zh-CN" dirty="0"/>
              <a:t>Focusing on Ethereum’s unique features (</a:t>
            </a:r>
            <a:r>
              <a:rPr lang="en-US" altLang="zh-CN" i="1" dirty="0"/>
              <a:t>e.g.</a:t>
            </a:r>
            <a:r>
              <a:rPr lang="en-US" altLang="zh-CN" dirty="0"/>
              <a:t>, </a:t>
            </a:r>
            <a:r>
              <a:rPr lang="en-US" altLang="zh-CN" dirty="0" err="1"/>
              <a:t>calldata</a:t>
            </a:r>
            <a:r>
              <a:rPr lang="en-US" altLang="zh-CN" dirty="0"/>
              <a:t>, unchecked)</a:t>
            </a:r>
          </a:p>
          <a:p>
            <a:pPr marL="228600" lvl="1" indent="-228600">
              <a:spcBef>
                <a:spcPts val="1000"/>
              </a:spcBef>
              <a:buSzPts val="3200"/>
              <a:buFont typeface="Arial"/>
              <a:buChar char="•"/>
            </a:pPr>
            <a:r>
              <a:rPr lang="en-US" altLang="zh-CN" sz="3200" dirty="0"/>
              <a:t>Manually inspecting the Solidity compiler’s source code</a:t>
            </a:r>
          </a:p>
          <a:p>
            <a:pPr marL="685800" lvl="1" indent="-228600"/>
            <a:r>
              <a:rPr lang="en-US" altLang="zh-CN" dirty="0"/>
              <a:t>Guided by the opcode patterns identified from the trace analysis</a:t>
            </a:r>
          </a:p>
          <a:p>
            <a:pPr marL="685800" lvl="1" indent="-228600"/>
            <a:r>
              <a:rPr lang="en-US" altLang="zh-CN" dirty="0"/>
              <a:t>Identifying implementation mistakes in the Solidity compiler</a:t>
            </a:r>
          </a:p>
          <a:p>
            <a:pPr marL="228600" lvl="1" indent="-228600">
              <a:spcBef>
                <a:spcPts val="1000"/>
              </a:spcBef>
              <a:buSzPts val="3200"/>
              <a:buFont typeface="Arial"/>
              <a:buChar char="•"/>
            </a:pPr>
            <a:endParaRPr lang="en-US" altLang="zh-CN" sz="3200" dirty="0"/>
          </a:p>
        </p:txBody>
      </p:sp>
      <p:sp>
        <p:nvSpPr>
          <p:cNvPr id="3" name="Google Shape;355;p16">
            <a:extLst>
              <a:ext uri="{FF2B5EF4-FFF2-40B4-BE49-F238E27FC236}">
                <a16:creationId xmlns:a16="http://schemas.microsoft.com/office/drawing/2014/main" id="{0ADC9C2B-78DC-4BDF-FC2B-0A9D08B9655C}"/>
              </a:ext>
            </a:extLst>
          </p:cNvPr>
          <p:cNvSpPr/>
          <p:nvPr/>
        </p:nvSpPr>
        <p:spPr>
          <a:xfrm>
            <a:off x="3513884" y="5721448"/>
            <a:ext cx="412800" cy="484632"/>
          </a:xfrm>
          <a:prstGeom prst="rightArrow">
            <a:avLst>
              <a:gd name="adj1" fmla="val 50000"/>
              <a:gd name="adj2" fmla="val 50000"/>
            </a:avLst>
          </a:prstGeom>
          <a:noFill/>
          <a:ln w="25400" cap="flat" cmpd="sng">
            <a:solidFill>
              <a:srgbClr val="95373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95373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356;p16">
            <a:extLst>
              <a:ext uri="{FF2B5EF4-FFF2-40B4-BE49-F238E27FC236}">
                <a16:creationId xmlns:a16="http://schemas.microsoft.com/office/drawing/2014/main" id="{5323AA56-5189-26A9-F057-76C54A2685A7}"/>
              </a:ext>
            </a:extLst>
          </p:cNvPr>
          <p:cNvSpPr/>
          <p:nvPr/>
        </p:nvSpPr>
        <p:spPr>
          <a:xfrm>
            <a:off x="836945" y="5164825"/>
            <a:ext cx="2320000" cy="1621928"/>
          </a:xfrm>
          <a:prstGeom prst="rect">
            <a:avLst/>
          </a:prstGeom>
          <a:noFill/>
          <a:ln w="25400" cap="flat" cmpd="sng">
            <a:solidFill>
              <a:srgbClr val="95373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95373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357;p16">
            <a:extLst>
              <a:ext uri="{FF2B5EF4-FFF2-40B4-BE49-F238E27FC236}">
                <a16:creationId xmlns:a16="http://schemas.microsoft.com/office/drawing/2014/main" id="{CC5BC6E3-44D5-92C6-4947-29125BD1E51D}"/>
              </a:ext>
            </a:extLst>
          </p:cNvPr>
          <p:cNvSpPr txBox="1"/>
          <p:nvPr/>
        </p:nvSpPr>
        <p:spPr>
          <a:xfrm>
            <a:off x="1058976" y="6325784"/>
            <a:ext cx="189680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Empirical Study</a:t>
            </a:r>
            <a:r>
              <a:rPr lang="en-US" sz="2200" b="1" dirty="0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10" name="AutoShape 2" descr="Generated image: Magnified bug in Solidity code">
            <a:extLst>
              <a:ext uri="{FF2B5EF4-FFF2-40B4-BE49-F238E27FC236}">
                <a16:creationId xmlns:a16="http://schemas.microsoft.com/office/drawing/2014/main" id="{660BFADA-3C39-5CF9-4FEB-7F0BEEE941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6" descr="Generated image: Magnified bug in Solidity code">
            <a:extLst>
              <a:ext uri="{FF2B5EF4-FFF2-40B4-BE49-F238E27FC236}">
                <a16:creationId xmlns:a16="http://schemas.microsoft.com/office/drawing/2014/main" id="{73AE6BE5-6E58-F1C5-04B1-E385093CDE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Log Phatplus Lineal icon | Freepik">
            <a:extLst>
              <a:ext uri="{FF2B5EF4-FFF2-40B4-BE49-F238E27FC236}">
                <a16:creationId xmlns:a16="http://schemas.microsoft.com/office/drawing/2014/main" id="{F3FC862B-7D11-DA11-05C2-110B42F03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544" y="5349709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353;p16">
            <a:extLst>
              <a:ext uri="{FF2B5EF4-FFF2-40B4-BE49-F238E27FC236}">
                <a16:creationId xmlns:a16="http://schemas.microsoft.com/office/drawing/2014/main" id="{571C9B7A-AD6B-4480-B05E-36D354D63ABB}"/>
              </a:ext>
            </a:extLst>
          </p:cNvPr>
          <p:cNvSpPr txBox="1"/>
          <p:nvPr/>
        </p:nvSpPr>
        <p:spPr>
          <a:xfrm>
            <a:off x="5348165" y="5063701"/>
            <a:ext cx="1128835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Insights</a:t>
            </a:r>
            <a:r>
              <a:rPr lang="zh-CN" alt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16" name="Google Shape;354;p16">
            <a:extLst>
              <a:ext uri="{FF2B5EF4-FFF2-40B4-BE49-F238E27FC236}">
                <a16:creationId xmlns:a16="http://schemas.microsoft.com/office/drawing/2014/main" id="{B13AAC3B-3DD5-C3B9-254E-1336F90D7898}"/>
              </a:ext>
            </a:extLst>
          </p:cNvPr>
          <p:cNvSpPr/>
          <p:nvPr/>
        </p:nvSpPr>
        <p:spPr>
          <a:xfrm>
            <a:off x="4251421" y="5082751"/>
            <a:ext cx="3183107" cy="1742102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Picture 16" descr="A magnifying glass over a computer screen&#10;&#10;AI-generated content may be incorrect.">
            <a:extLst>
              <a:ext uri="{FF2B5EF4-FFF2-40B4-BE49-F238E27FC236}">
                <a16:creationId xmlns:a16="http://schemas.microsoft.com/office/drawing/2014/main" id="{5ED64E15-B567-D8E4-9C0C-D9A84D25AB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3980" y="5761863"/>
            <a:ext cx="1219987" cy="1005840"/>
          </a:xfrm>
          <a:prstGeom prst="rect">
            <a:avLst/>
          </a:prstGeom>
        </p:spPr>
      </p:pic>
      <p:sp>
        <p:nvSpPr>
          <p:cNvPr id="18" name="Google Shape;354;p16">
            <a:extLst>
              <a:ext uri="{FF2B5EF4-FFF2-40B4-BE49-F238E27FC236}">
                <a16:creationId xmlns:a16="http://schemas.microsoft.com/office/drawing/2014/main" id="{D87E7255-54AF-872B-258C-13F2A045C0D9}"/>
              </a:ext>
            </a:extLst>
          </p:cNvPr>
          <p:cNvSpPr/>
          <p:nvPr/>
        </p:nvSpPr>
        <p:spPr>
          <a:xfrm>
            <a:off x="8574282" y="5183687"/>
            <a:ext cx="1611181" cy="1542190"/>
          </a:xfrm>
          <a:prstGeom prst="roundRect">
            <a:avLst>
              <a:gd name="adj" fmla="val 11969"/>
            </a:avLst>
          </a:prstGeom>
          <a:noFill/>
          <a:ln w="254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354;p16">
            <a:extLst>
              <a:ext uri="{FF2B5EF4-FFF2-40B4-BE49-F238E27FC236}">
                <a16:creationId xmlns:a16="http://schemas.microsoft.com/office/drawing/2014/main" id="{477A9171-D8E3-A844-CF41-D7DFA965BFAB}"/>
              </a:ext>
            </a:extLst>
          </p:cNvPr>
          <p:cNvSpPr/>
          <p:nvPr/>
        </p:nvSpPr>
        <p:spPr>
          <a:xfrm>
            <a:off x="10297918" y="5183687"/>
            <a:ext cx="1611181" cy="1542190"/>
          </a:xfrm>
          <a:prstGeom prst="roundRect">
            <a:avLst>
              <a:gd name="adj" fmla="val 11969"/>
            </a:avLst>
          </a:prstGeom>
          <a:noFill/>
          <a:ln w="254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353;p16">
            <a:extLst>
              <a:ext uri="{FF2B5EF4-FFF2-40B4-BE49-F238E27FC236}">
                <a16:creationId xmlns:a16="http://schemas.microsoft.com/office/drawing/2014/main" id="{3E75E667-3920-EB75-1A18-7016671AE2A3}"/>
              </a:ext>
            </a:extLst>
          </p:cNvPr>
          <p:cNvSpPr txBox="1"/>
          <p:nvPr/>
        </p:nvSpPr>
        <p:spPr>
          <a:xfrm>
            <a:off x="8834315" y="5199584"/>
            <a:ext cx="1128835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PeCatch</a:t>
            </a:r>
            <a:r>
              <a:rPr lang="zh-CN" alt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22" name="Google Shape;353;p16">
            <a:extLst>
              <a:ext uri="{FF2B5EF4-FFF2-40B4-BE49-F238E27FC236}">
                <a16:creationId xmlns:a16="http://schemas.microsoft.com/office/drawing/2014/main" id="{343AAAAC-83A9-7BD4-E341-01C1725EE3DA}"/>
              </a:ext>
            </a:extLst>
          </p:cNvPr>
          <p:cNvSpPr txBox="1"/>
          <p:nvPr/>
        </p:nvSpPr>
        <p:spPr>
          <a:xfrm>
            <a:off x="10236200" y="5160911"/>
            <a:ext cx="176814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Compiler</a:t>
            </a:r>
            <a:r>
              <a:rPr lang="zh-CN" altLang="en-US" sz="1800" b="1" i="1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zh-CN" sz="1800" b="1" i="1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Code</a:t>
            </a:r>
            <a:r>
              <a:rPr lang="zh-CN" altLang="en-US" sz="1800" b="1" i="1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zh-CN" sz="1800" b="1" i="1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Analysis</a:t>
            </a:r>
            <a:r>
              <a:rPr lang="zh-CN" altLang="en-US" sz="1800" b="1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dirty="0">
              <a:solidFill>
                <a:schemeClr val="accent6"/>
              </a:solidFill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2459DC4B-CA87-F138-66D2-710F373B1F3F}"/>
              </a:ext>
            </a:extLst>
          </p:cNvPr>
          <p:cNvSpPr/>
          <p:nvPr/>
        </p:nvSpPr>
        <p:spPr>
          <a:xfrm>
            <a:off x="8705157" y="5730829"/>
            <a:ext cx="1364961" cy="4114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4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Store Areas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BE8CEC07-3CC1-6A48-C599-43B3FD0E8F06}"/>
              </a:ext>
            </a:extLst>
          </p:cNvPr>
          <p:cNvSpPr/>
          <p:nvPr/>
        </p:nvSpPr>
        <p:spPr>
          <a:xfrm>
            <a:off x="8705157" y="6227379"/>
            <a:ext cx="1364961" cy="4114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Ethereum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features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Google Shape;355;p16">
            <a:extLst>
              <a:ext uri="{FF2B5EF4-FFF2-40B4-BE49-F238E27FC236}">
                <a16:creationId xmlns:a16="http://schemas.microsoft.com/office/drawing/2014/main" id="{A822B82F-57E8-525E-3B57-FD42067CC99F}"/>
              </a:ext>
            </a:extLst>
          </p:cNvPr>
          <p:cNvSpPr/>
          <p:nvPr/>
        </p:nvSpPr>
        <p:spPr>
          <a:xfrm>
            <a:off x="7777172" y="5721448"/>
            <a:ext cx="412800" cy="484632"/>
          </a:xfrm>
          <a:prstGeom prst="rightArrow">
            <a:avLst>
              <a:gd name="adj1" fmla="val 50000"/>
              <a:gd name="adj2" fmla="val 50000"/>
            </a:avLst>
          </a:prstGeom>
          <a:noFill/>
          <a:ln w="2540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95373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FB0EC3-2129-3BE2-2BEA-72267167C90B}"/>
              </a:ext>
            </a:extLst>
          </p:cNvPr>
          <p:cNvSpPr txBox="1"/>
          <p:nvPr/>
        </p:nvSpPr>
        <p:spPr>
          <a:xfrm>
            <a:off x="4225958" y="5455071"/>
            <a:ext cx="32067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Programmers miss many opportunities of</a:t>
            </a:r>
            <a:r>
              <a:rPr lang="zh-CN" altLang="en-US" sz="1000" dirty="0"/>
              <a:t> </a:t>
            </a:r>
            <a:r>
              <a:rPr lang="en-US" sz="1000" dirty="0"/>
              <a:t>leveraging</a:t>
            </a:r>
            <a:r>
              <a:rPr lang="zh-CN" altLang="en-US" sz="1000" dirty="0"/>
              <a:t> </a:t>
            </a:r>
            <a:r>
              <a:rPr lang="en-US" sz="1000" dirty="0"/>
              <a:t>language features for trading security for lower gas.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Specific patterns of reading and writing to storage</a:t>
            </a:r>
            <a:r>
              <a:rPr lang="zh-CN" altLang="en-US" sz="1000" dirty="0"/>
              <a:t> </a:t>
            </a:r>
            <a:r>
              <a:rPr lang="en-US" sz="1000" dirty="0"/>
              <a:t>could always lead to extra gas.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The gas-cost model can be tricky, requiring careful</a:t>
            </a:r>
            <a:r>
              <a:rPr lang="zh-CN" altLang="en-US" sz="1000" dirty="0"/>
              <a:t> </a:t>
            </a:r>
            <a:r>
              <a:rPr lang="en-US" sz="1000" dirty="0"/>
              <a:t>consideration to find the best way to write code.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26659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/>
      <p:bldP spid="22" grpId="0"/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>
          <a:extLst>
            <a:ext uri="{FF2B5EF4-FFF2-40B4-BE49-F238E27FC236}">
              <a16:creationId xmlns:a16="http://schemas.microsoft.com/office/drawing/2014/main" id="{0289E007-636B-1E44-6A6A-A737C21F97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>
            <a:extLst>
              <a:ext uri="{FF2B5EF4-FFF2-40B4-BE49-F238E27FC236}">
                <a16:creationId xmlns:a16="http://schemas.microsoft.com/office/drawing/2014/main" id="{E7941E96-5C60-47BB-5F60-E4D36191C15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1" name="Google Shape;101;p2">
            <a:extLst>
              <a:ext uri="{FF2B5EF4-FFF2-40B4-BE49-F238E27FC236}">
                <a16:creationId xmlns:a16="http://schemas.microsoft.com/office/drawing/2014/main" id="{29A3174C-21DF-3625-A8F3-55499E4C019F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straightConnector1">
            <a:avLst/>
          </a:prstGeom>
          <a:noFill/>
          <a:ln w="9525" cap="flat" cmpd="sng">
            <a:solidFill>
              <a:srgbClr val="FBFFF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">
            <a:extLst>
              <a:ext uri="{FF2B5EF4-FFF2-40B4-BE49-F238E27FC236}">
                <a16:creationId xmlns:a16="http://schemas.microsoft.com/office/drawing/2014/main" id="{14168198-4309-5FA5-A21D-2AAAC3C02A8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274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altLang="zh-CN" dirty="0"/>
              <a:t>Highlighted Results</a:t>
            </a:r>
            <a:endParaRPr dirty="0"/>
          </a:p>
        </p:txBody>
      </p:sp>
      <p:sp>
        <p:nvSpPr>
          <p:cNvPr id="4" name="Google Shape;103;p2">
            <a:extLst>
              <a:ext uri="{FF2B5EF4-FFF2-40B4-BE49-F238E27FC236}">
                <a16:creationId xmlns:a16="http://schemas.microsoft.com/office/drawing/2014/main" id="{1AFAC12B-EB00-241C-DE04-6139DC1A868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198" y="1584000"/>
            <a:ext cx="11016000" cy="4519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228600"/>
            <a:r>
              <a:rPr lang="en-US" altLang="zh-CN" dirty="0"/>
              <a:t>11 insights and 4 suggestions gained from the empirical study</a:t>
            </a:r>
          </a:p>
          <a:p>
            <a:pPr marL="685800" lvl="1" indent="-228600"/>
            <a:r>
              <a:rPr lang="en-US" altLang="zh-CN" dirty="0"/>
              <a:t>Most are not reported in previous research</a:t>
            </a:r>
          </a:p>
          <a:p>
            <a:pPr marL="228600" lvl="1" indent="-228600">
              <a:spcBef>
                <a:spcPts val="1000"/>
              </a:spcBef>
              <a:buSzPts val="3200"/>
              <a:buFont typeface="Arial"/>
              <a:buChar char="•"/>
            </a:pPr>
            <a:r>
              <a:rPr lang="en-US" altLang="zh-CN" sz="3200" dirty="0"/>
              <a:t>Found 302 previously unknown gas wastes from Solidity Apps</a:t>
            </a:r>
          </a:p>
          <a:p>
            <a:pPr marL="228600" lvl="1" indent="-228600">
              <a:spcBef>
                <a:spcPts val="1000"/>
              </a:spcBef>
              <a:buSzPts val="3200"/>
              <a:buFont typeface="Arial"/>
              <a:buChar char="•"/>
            </a:pPr>
            <a:r>
              <a:rPr lang="en-US" altLang="zh-CN" sz="3200" dirty="0"/>
              <a:t>Found 14 bugs from the Solidity compiler</a:t>
            </a:r>
          </a:p>
          <a:p>
            <a:pPr marL="228600" lvl="1" indent="-228600">
              <a:spcBef>
                <a:spcPts val="1000"/>
              </a:spcBef>
              <a:buSzPts val="3200"/>
              <a:buFont typeface="Arial"/>
              <a:buChar char="•"/>
            </a:pPr>
            <a:endParaRPr lang="en-US" altLang="zh-CN" sz="3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5C30C8-CC55-AC5F-BF97-7E4BCAE9BC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344670"/>
            <a:ext cx="2610786" cy="1737360"/>
          </a:xfrm>
          <a:prstGeom prst="rect">
            <a:avLst/>
          </a:prstGeom>
        </p:spPr>
      </p:pic>
      <p:pic>
        <p:nvPicPr>
          <p:cNvPr id="3" name="Picture 2" descr="A magnifying glass over a paper with a bug&#10;&#10;AI-generated content may be incorrect.">
            <a:extLst>
              <a:ext uri="{FF2B5EF4-FFF2-40B4-BE49-F238E27FC236}">
                <a16:creationId xmlns:a16="http://schemas.microsoft.com/office/drawing/2014/main" id="{621B8F63-ED0B-E635-D9F8-83D76B074E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6279" y="4527232"/>
            <a:ext cx="3017521" cy="2011680"/>
          </a:xfrm>
          <a:prstGeom prst="rect">
            <a:avLst/>
          </a:prstGeom>
        </p:spPr>
      </p:pic>
      <p:pic>
        <p:nvPicPr>
          <p:cNvPr id="10" name="Picture 9" descr="A red stamp with stars and words&#10;&#10;AI-generated content may be incorrect.">
            <a:extLst>
              <a:ext uri="{FF2B5EF4-FFF2-40B4-BE49-F238E27FC236}">
                <a16:creationId xmlns:a16="http://schemas.microsoft.com/office/drawing/2014/main" id="{FE60DCF4-C82A-352D-62A8-E61739F6B1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3803" y="4583797"/>
            <a:ext cx="1913859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379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>
          <a:extLst>
            <a:ext uri="{FF2B5EF4-FFF2-40B4-BE49-F238E27FC236}">
              <a16:creationId xmlns:a16="http://schemas.microsoft.com/office/drawing/2014/main" id="{B88D628B-8726-924E-6AE1-37F28B7F60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>
            <a:extLst>
              <a:ext uri="{FF2B5EF4-FFF2-40B4-BE49-F238E27FC236}">
                <a16:creationId xmlns:a16="http://schemas.microsoft.com/office/drawing/2014/main" id="{05792F40-9807-BA09-E784-2BCB43BFE9D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1" name="Google Shape;101;p2">
            <a:extLst>
              <a:ext uri="{FF2B5EF4-FFF2-40B4-BE49-F238E27FC236}">
                <a16:creationId xmlns:a16="http://schemas.microsoft.com/office/drawing/2014/main" id="{22DC569E-AF22-4296-3CC3-1C732BDBDFF2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straightConnector1">
            <a:avLst/>
          </a:prstGeom>
          <a:noFill/>
          <a:ln w="9525" cap="flat" cmpd="sng">
            <a:solidFill>
              <a:srgbClr val="FBFFF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">
            <a:extLst>
              <a:ext uri="{FF2B5EF4-FFF2-40B4-BE49-F238E27FC236}">
                <a16:creationId xmlns:a16="http://schemas.microsoft.com/office/drawing/2014/main" id="{6EECC934-C6C4-B938-52F3-4B02333ED6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274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altLang="zh-CN" dirty="0"/>
              <a:t>Outline</a:t>
            </a:r>
            <a:endParaRPr dirty="0"/>
          </a:p>
        </p:txBody>
      </p:sp>
      <p:sp>
        <p:nvSpPr>
          <p:cNvPr id="103" name="Google Shape;103;p2">
            <a:extLst>
              <a:ext uri="{FF2B5EF4-FFF2-40B4-BE49-F238E27FC236}">
                <a16:creationId xmlns:a16="http://schemas.microsoft.com/office/drawing/2014/main" id="{F2EB36DB-8942-5B28-7632-1462AC10F3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198" y="1584000"/>
            <a:ext cx="11016000" cy="408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228600"/>
            <a:r>
              <a:rPr lang="en-US" altLang="zh-CN" dirty="0"/>
              <a:t>Introduction</a:t>
            </a:r>
          </a:p>
          <a:p>
            <a:pPr marL="228600" indent="-228600"/>
            <a:r>
              <a:rPr lang="en-US" altLang="zh-CN" dirty="0"/>
              <a:t>Studying Gas Wastes in Solidity Programs</a:t>
            </a:r>
          </a:p>
          <a:p>
            <a:pPr marL="228600" indent="-228600"/>
            <a:r>
              <a:rPr lang="en-US" altLang="zh-CN" dirty="0"/>
              <a:t>Analyzing On-Chain Transaction Traces</a:t>
            </a:r>
          </a:p>
          <a:p>
            <a:pPr marL="228600" indent="-228600"/>
            <a:r>
              <a:rPr lang="en-US" altLang="zh-CN" dirty="0"/>
              <a:t>Gas Waste Detection</a:t>
            </a:r>
          </a:p>
          <a:p>
            <a:pPr marL="228600" indent="-228600"/>
            <a:r>
              <a:rPr lang="en-US" altLang="zh-CN" dirty="0"/>
              <a:t>Conclusions</a:t>
            </a:r>
          </a:p>
          <a:p>
            <a:pPr marL="228600" indent="-228600"/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482319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>
          <a:extLst>
            <a:ext uri="{FF2B5EF4-FFF2-40B4-BE49-F238E27FC236}">
              <a16:creationId xmlns:a16="http://schemas.microsoft.com/office/drawing/2014/main" id="{FBA67003-813B-8443-F558-1D796F0F61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>
            <a:extLst>
              <a:ext uri="{FF2B5EF4-FFF2-40B4-BE49-F238E27FC236}">
                <a16:creationId xmlns:a16="http://schemas.microsoft.com/office/drawing/2014/main" id="{7F999B56-AAF4-E7F2-44DE-7CEC05ACD16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</a:t>
            </a:fld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1" name="Google Shape;101;p2">
            <a:extLst>
              <a:ext uri="{FF2B5EF4-FFF2-40B4-BE49-F238E27FC236}">
                <a16:creationId xmlns:a16="http://schemas.microsoft.com/office/drawing/2014/main" id="{0EEABC82-7396-ED4C-C2E6-29AC075781C2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straightConnector1">
            <a:avLst/>
          </a:prstGeom>
          <a:noFill/>
          <a:ln w="9525" cap="flat" cmpd="sng">
            <a:solidFill>
              <a:srgbClr val="FBFFF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">
            <a:extLst>
              <a:ext uri="{FF2B5EF4-FFF2-40B4-BE49-F238E27FC236}">
                <a16:creationId xmlns:a16="http://schemas.microsoft.com/office/drawing/2014/main" id="{998EB124-73BA-3F6C-8B4B-2E6108068B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274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altLang="zh-CN" dirty="0"/>
              <a:t>Outline</a:t>
            </a:r>
            <a:endParaRPr dirty="0"/>
          </a:p>
        </p:txBody>
      </p:sp>
      <p:sp>
        <p:nvSpPr>
          <p:cNvPr id="103" name="Google Shape;103;p2">
            <a:extLst>
              <a:ext uri="{FF2B5EF4-FFF2-40B4-BE49-F238E27FC236}">
                <a16:creationId xmlns:a16="http://schemas.microsoft.com/office/drawing/2014/main" id="{917CCF1D-EF03-904D-FD60-8D50B04617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198" y="1584000"/>
            <a:ext cx="11016000" cy="408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228600"/>
            <a:r>
              <a:rPr lang="en-US" altLang="zh-CN" dirty="0"/>
              <a:t>Introduction</a:t>
            </a:r>
          </a:p>
          <a:p>
            <a:pPr marL="228600" indent="-228600">
              <a:buClr>
                <a:schemeClr val="bg1">
                  <a:lumMod val="75000"/>
                </a:schemeClr>
              </a:buClr>
            </a:pPr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Studying Gas Wastes in Solidity Programs</a:t>
            </a:r>
          </a:p>
          <a:p>
            <a:pPr marL="228600" indent="-228600">
              <a:buClr>
                <a:schemeClr val="bg1">
                  <a:lumMod val="75000"/>
                </a:schemeClr>
              </a:buClr>
            </a:pPr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Analyzing On-Chain Transaction Traces</a:t>
            </a:r>
          </a:p>
          <a:p>
            <a:pPr marL="228600" indent="-228600">
              <a:buClr>
                <a:schemeClr val="bg1">
                  <a:lumMod val="75000"/>
                </a:schemeClr>
              </a:buClr>
            </a:pPr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Gas Waste Detection</a:t>
            </a:r>
          </a:p>
          <a:p>
            <a:pPr marL="228600" indent="-228600">
              <a:buClr>
                <a:schemeClr val="bg1">
                  <a:lumMod val="75000"/>
                </a:schemeClr>
              </a:buClr>
            </a:pPr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Conclusions</a:t>
            </a:r>
          </a:p>
          <a:p>
            <a:pPr marL="228600" indent="-228600"/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14865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>
          <a:extLst>
            <a:ext uri="{FF2B5EF4-FFF2-40B4-BE49-F238E27FC236}">
              <a16:creationId xmlns:a16="http://schemas.microsoft.com/office/drawing/2014/main" id="{1D86E16C-45BC-1533-06F3-8ADD43D0B3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>
            <a:extLst>
              <a:ext uri="{FF2B5EF4-FFF2-40B4-BE49-F238E27FC236}">
                <a16:creationId xmlns:a16="http://schemas.microsoft.com/office/drawing/2014/main" id="{919B500B-4EEB-EB7B-33D3-3800DA8203A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14</a:t>
            </a:fld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1" name="Google Shape;101;p2">
            <a:extLst>
              <a:ext uri="{FF2B5EF4-FFF2-40B4-BE49-F238E27FC236}">
                <a16:creationId xmlns:a16="http://schemas.microsoft.com/office/drawing/2014/main" id="{3E290D57-AE2D-BB63-979F-F22D5B1FFFBE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straightConnector1">
            <a:avLst/>
          </a:prstGeom>
          <a:noFill/>
          <a:ln w="9525" cap="flat" cmpd="sng">
            <a:solidFill>
              <a:srgbClr val="FBFFF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">
            <a:extLst>
              <a:ext uri="{FF2B5EF4-FFF2-40B4-BE49-F238E27FC236}">
                <a16:creationId xmlns:a16="http://schemas.microsoft.com/office/drawing/2014/main" id="{2E100FD5-C529-01E3-C8C3-68902D5C0A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274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altLang="zh-CN" dirty="0"/>
              <a:t>Outline</a:t>
            </a:r>
            <a:endParaRPr dirty="0"/>
          </a:p>
        </p:txBody>
      </p:sp>
      <p:sp>
        <p:nvSpPr>
          <p:cNvPr id="103" name="Google Shape;103;p2">
            <a:extLst>
              <a:ext uri="{FF2B5EF4-FFF2-40B4-BE49-F238E27FC236}">
                <a16:creationId xmlns:a16="http://schemas.microsoft.com/office/drawing/2014/main" id="{79B33AAC-FE34-B85E-268D-929A1B3EC12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198" y="1584000"/>
            <a:ext cx="11016000" cy="408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228600">
              <a:buClr>
                <a:schemeClr val="bg1">
                  <a:lumMod val="75000"/>
                </a:schemeClr>
              </a:buClr>
            </a:pPr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 marL="228600" indent="-228600"/>
            <a:r>
              <a:rPr lang="en-US" altLang="zh-CN" dirty="0"/>
              <a:t>Studying Gas Wastes in Solidity Programs</a:t>
            </a:r>
          </a:p>
          <a:p>
            <a:pPr marL="228600" indent="-228600">
              <a:buClr>
                <a:schemeClr val="bg1">
                  <a:lumMod val="75000"/>
                </a:schemeClr>
              </a:buClr>
            </a:pPr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Analyzing On-Chain Transaction Traces</a:t>
            </a:r>
          </a:p>
          <a:p>
            <a:pPr marL="228600" indent="-228600">
              <a:buClr>
                <a:schemeClr val="bg1">
                  <a:lumMod val="75000"/>
                </a:schemeClr>
              </a:buClr>
            </a:pPr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Gas Waste Detection</a:t>
            </a:r>
          </a:p>
          <a:p>
            <a:pPr marL="228600" indent="-228600">
              <a:buClr>
                <a:schemeClr val="bg1">
                  <a:lumMod val="75000"/>
                </a:schemeClr>
              </a:buClr>
            </a:pPr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Conclusions</a:t>
            </a:r>
          </a:p>
          <a:p>
            <a:pPr marL="228600" indent="-228600"/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854548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>
          <a:extLst>
            <a:ext uri="{FF2B5EF4-FFF2-40B4-BE49-F238E27FC236}">
              <a16:creationId xmlns:a16="http://schemas.microsoft.com/office/drawing/2014/main" id="{DC7B10C9-2A71-8E13-0B17-8448299CC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>
            <a:extLst>
              <a:ext uri="{FF2B5EF4-FFF2-40B4-BE49-F238E27FC236}">
                <a16:creationId xmlns:a16="http://schemas.microsoft.com/office/drawing/2014/main" id="{D5EA69DC-68F7-D0E4-9A77-BF1CE48B315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15</a:t>
            </a:fld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1" name="Google Shape;101;p2">
            <a:extLst>
              <a:ext uri="{FF2B5EF4-FFF2-40B4-BE49-F238E27FC236}">
                <a16:creationId xmlns:a16="http://schemas.microsoft.com/office/drawing/2014/main" id="{9CACCB74-1C92-C76F-8E7B-9A8611EA48A2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straightConnector1">
            <a:avLst/>
          </a:prstGeom>
          <a:noFill/>
          <a:ln w="9525" cap="flat" cmpd="sng">
            <a:solidFill>
              <a:srgbClr val="FBFFF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">
            <a:extLst>
              <a:ext uri="{FF2B5EF4-FFF2-40B4-BE49-F238E27FC236}">
                <a16:creationId xmlns:a16="http://schemas.microsoft.com/office/drawing/2014/main" id="{84800C1F-26A6-8973-4BA6-1539C9F3F6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274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altLang="zh-CN" dirty="0"/>
              <a:t>Methodology</a:t>
            </a:r>
            <a:endParaRPr dirty="0"/>
          </a:p>
        </p:txBody>
      </p:sp>
      <p:sp>
        <p:nvSpPr>
          <p:cNvPr id="4" name="Google Shape;103;p2">
            <a:extLst>
              <a:ext uri="{FF2B5EF4-FFF2-40B4-BE49-F238E27FC236}">
                <a16:creationId xmlns:a16="http://schemas.microsoft.com/office/drawing/2014/main" id="{19791170-C4F7-0C3A-112B-BBC8F0EEEBC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198" y="1584001"/>
            <a:ext cx="11016000" cy="323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228600"/>
            <a:r>
              <a:rPr lang="en-US" altLang="zh-CN" dirty="0"/>
              <a:t>How we collect gas wastes?</a:t>
            </a:r>
          </a:p>
          <a:p>
            <a:pPr marL="685800" lvl="1" indent="-228600"/>
            <a:r>
              <a:rPr lang="en-US" altLang="zh-CN" dirty="0"/>
              <a:t>Target 5 well-known open-source Solidity projects</a:t>
            </a:r>
          </a:p>
          <a:p>
            <a:pPr marL="685800" lvl="1" indent="-228600"/>
            <a:r>
              <a:rPr lang="en-US" altLang="zh-CN" dirty="0"/>
              <a:t>Search commit histories using keywords (</a:t>
            </a:r>
            <a:r>
              <a:rPr lang="en-US" altLang="zh-CN" i="1" dirty="0"/>
              <a:t>e.g.</a:t>
            </a:r>
            <a:r>
              <a:rPr lang="en-US" altLang="zh-CN" dirty="0"/>
              <a:t>,</a:t>
            </a:r>
            <a:r>
              <a:rPr lang="en-US" altLang="zh-CN" i="1" dirty="0"/>
              <a:t> </a:t>
            </a:r>
            <a:r>
              <a:rPr lang="en-US" dirty="0"/>
              <a:t>“gas”, “opt”</a:t>
            </a:r>
            <a:r>
              <a:rPr lang="en-US" altLang="zh-CN" dirty="0"/>
              <a:t>)</a:t>
            </a:r>
          </a:p>
        </p:txBody>
      </p:sp>
      <p:graphicFrame>
        <p:nvGraphicFramePr>
          <p:cNvPr id="5" name="Google Shape;338;p18">
            <a:extLst>
              <a:ext uri="{FF2B5EF4-FFF2-40B4-BE49-F238E27FC236}">
                <a16:creationId xmlns:a16="http://schemas.microsoft.com/office/drawing/2014/main" id="{1262C89E-3A13-E8DD-5DC2-199F6972E0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7091905"/>
              </p:ext>
            </p:extLst>
          </p:nvPr>
        </p:nvGraphicFramePr>
        <p:xfrm>
          <a:off x="1364387" y="4336355"/>
          <a:ext cx="6997350" cy="2194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2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8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2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4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137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Apps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Start Time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Stars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Commits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Used by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LoC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37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OpenZeppelin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2016/08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22623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3311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20534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9684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37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Uniswap V3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2019/08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3725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1005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6090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4247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37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uniswap-lib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2020/04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140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73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17946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666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37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solmate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2021/07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3231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426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476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6833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37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Seaport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2022/01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1992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5400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61077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5847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>
          <a:extLst>
            <a:ext uri="{FF2B5EF4-FFF2-40B4-BE49-F238E27FC236}">
              <a16:creationId xmlns:a16="http://schemas.microsoft.com/office/drawing/2014/main" id="{581BE833-393D-7338-A440-314F550DAD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>
            <a:extLst>
              <a:ext uri="{FF2B5EF4-FFF2-40B4-BE49-F238E27FC236}">
                <a16:creationId xmlns:a16="http://schemas.microsoft.com/office/drawing/2014/main" id="{BB21B957-D7E8-1C16-3409-96BB8456FB2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16</a:t>
            </a:fld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1" name="Google Shape;101;p2">
            <a:extLst>
              <a:ext uri="{FF2B5EF4-FFF2-40B4-BE49-F238E27FC236}">
                <a16:creationId xmlns:a16="http://schemas.microsoft.com/office/drawing/2014/main" id="{76F2F1B3-33C9-0581-B177-3E91ED0B2A71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straightConnector1">
            <a:avLst/>
          </a:prstGeom>
          <a:noFill/>
          <a:ln w="9525" cap="flat" cmpd="sng">
            <a:solidFill>
              <a:srgbClr val="FBFFF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">
            <a:extLst>
              <a:ext uri="{FF2B5EF4-FFF2-40B4-BE49-F238E27FC236}">
                <a16:creationId xmlns:a16="http://schemas.microsoft.com/office/drawing/2014/main" id="{444CD288-CDDC-7522-A946-4F19D25381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274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altLang="zh-CN" dirty="0"/>
              <a:t>Methodology</a:t>
            </a:r>
            <a:endParaRPr dirty="0"/>
          </a:p>
        </p:txBody>
      </p:sp>
      <p:sp>
        <p:nvSpPr>
          <p:cNvPr id="4" name="Google Shape;103;p2">
            <a:extLst>
              <a:ext uri="{FF2B5EF4-FFF2-40B4-BE49-F238E27FC236}">
                <a16:creationId xmlns:a16="http://schemas.microsoft.com/office/drawing/2014/main" id="{5E345062-29C9-70A2-DFEF-8026CF24C23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198" y="1584001"/>
            <a:ext cx="11016000" cy="323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228600"/>
            <a:r>
              <a:rPr lang="en-US" altLang="zh-CN" dirty="0"/>
              <a:t>How we collect gas wastes?</a:t>
            </a:r>
          </a:p>
          <a:p>
            <a:pPr marL="685800" lvl="1" indent="-228600"/>
            <a:r>
              <a:rPr lang="en-US" altLang="zh-CN" dirty="0"/>
              <a:t>Target 5 well-known open-source Solidity projects</a:t>
            </a:r>
          </a:p>
          <a:p>
            <a:pPr marL="685800" lvl="1" indent="-228600"/>
            <a:r>
              <a:rPr lang="en-US" altLang="zh-CN" dirty="0"/>
              <a:t>Search commit histories using keywords (</a:t>
            </a:r>
            <a:r>
              <a:rPr lang="en-US" altLang="zh-CN" i="1" dirty="0"/>
              <a:t>e.g.</a:t>
            </a:r>
            <a:r>
              <a:rPr lang="en-US" altLang="zh-CN" dirty="0"/>
              <a:t>,</a:t>
            </a:r>
            <a:r>
              <a:rPr lang="en-US" altLang="zh-CN" i="1" dirty="0"/>
              <a:t> </a:t>
            </a:r>
            <a:r>
              <a:rPr lang="en-US" dirty="0"/>
              <a:t>“gas”, “opt”</a:t>
            </a:r>
            <a:r>
              <a:rPr lang="en-US" altLang="zh-CN" dirty="0"/>
              <a:t>)</a:t>
            </a:r>
          </a:p>
        </p:txBody>
      </p:sp>
      <p:graphicFrame>
        <p:nvGraphicFramePr>
          <p:cNvPr id="5" name="Google Shape;338;p18">
            <a:extLst>
              <a:ext uri="{FF2B5EF4-FFF2-40B4-BE49-F238E27FC236}">
                <a16:creationId xmlns:a16="http://schemas.microsoft.com/office/drawing/2014/main" id="{5643FD6C-435A-7D4F-0564-2A02D48F36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729596"/>
              </p:ext>
            </p:extLst>
          </p:nvPr>
        </p:nvGraphicFramePr>
        <p:xfrm>
          <a:off x="1364387" y="4336355"/>
          <a:ext cx="8347975" cy="2194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2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8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2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4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506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3137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Apps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Start Time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Stars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Commits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Used by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LoC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Gas Wastes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37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OpenZeppelin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2016/08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22623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3311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20534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9684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37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Uniswap V3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2019/08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3725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1005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6090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4247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37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uniswap-lib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2020/04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140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73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17946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666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37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solmate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2021/07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3231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426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476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6833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37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Seaport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2022/01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1992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5400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61077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矩形 20">
            <a:extLst>
              <a:ext uri="{FF2B5EF4-FFF2-40B4-BE49-F238E27FC236}">
                <a16:creationId xmlns:a16="http://schemas.microsoft.com/office/drawing/2014/main" id="{CC01E52D-392F-30C6-5D57-483C077E7185}"/>
              </a:ext>
            </a:extLst>
          </p:cNvPr>
          <p:cNvSpPr/>
          <p:nvPr/>
        </p:nvSpPr>
        <p:spPr>
          <a:xfrm>
            <a:off x="8395775" y="4170556"/>
            <a:ext cx="1328087" cy="248898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Google Shape;173;p5">
            <a:extLst>
              <a:ext uri="{FF2B5EF4-FFF2-40B4-BE49-F238E27FC236}">
                <a16:creationId xmlns:a16="http://schemas.microsoft.com/office/drawing/2014/main" id="{9D462186-F67A-AEAD-B669-CA92EC1111FF}"/>
              </a:ext>
            </a:extLst>
          </p:cNvPr>
          <p:cNvSpPr txBox="1"/>
          <p:nvPr/>
        </p:nvSpPr>
        <p:spPr>
          <a:xfrm>
            <a:off x="8610600" y="3366190"/>
            <a:ext cx="783357" cy="523180"/>
          </a:xfrm>
          <a:prstGeom prst="rect">
            <a:avLst/>
          </a:prstGeom>
          <a:solidFill>
            <a:schemeClr val="lt1"/>
          </a:solidFill>
          <a:ln w="19050"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100</a:t>
            </a:r>
            <a:endParaRPr sz="2800" i="1" dirty="0"/>
          </a:p>
        </p:txBody>
      </p:sp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89681D86-3C44-5E5E-C0B5-C0C9EBF5D98F}"/>
              </a:ext>
            </a:extLst>
          </p:cNvPr>
          <p:cNvSpPr/>
          <p:nvPr/>
        </p:nvSpPr>
        <p:spPr>
          <a:xfrm>
            <a:off x="8610600" y="3366190"/>
            <a:ext cx="783357" cy="523180"/>
          </a:xfrm>
          <a:prstGeom prst="wedgeRectCallout">
            <a:avLst>
              <a:gd name="adj1" fmla="val -20022"/>
              <a:gd name="adj2" fmla="val 101340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87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>
          <a:extLst>
            <a:ext uri="{FF2B5EF4-FFF2-40B4-BE49-F238E27FC236}">
              <a16:creationId xmlns:a16="http://schemas.microsoft.com/office/drawing/2014/main" id="{E40B9891-D424-F8C8-C02A-6A07609F4E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>
            <a:extLst>
              <a:ext uri="{FF2B5EF4-FFF2-40B4-BE49-F238E27FC236}">
                <a16:creationId xmlns:a16="http://schemas.microsoft.com/office/drawing/2014/main" id="{B96B7277-8F10-A145-49B9-71228F53108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17</a:t>
            </a:fld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1" name="Google Shape;101;p2">
            <a:extLst>
              <a:ext uri="{FF2B5EF4-FFF2-40B4-BE49-F238E27FC236}">
                <a16:creationId xmlns:a16="http://schemas.microsoft.com/office/drawing/2014/main" id="{F7586C18-A44B-1040-6C51-E49B15B2672B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straightConnector1">
            <a:avLst/>
          </a:prstGeom>
          <a:noFill/>
          <a:ln w="9525" cap="flat" cmpd="sng">
            <a:solidFill>
              <a:srgbClr val="FBFFF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">
            <a:extLst>
              <a:ext uri="{FF2B5EF4-FFF2-40B4-BE49-F238E27FC236}">
                <a16:creationId xmlns:a16="http://schemas.microsoft.com/office/drawing/2014/main" id="{68F16E5D-5EB0-0CA9-F96A-A07EE9F2F7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274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altLang="zh-CN" dirty="0"/>
              <a:t>Methodology</a:t>
            </a:r>
            <a:endParaRPr dirty="0"/>
          </a:p>
        </p:txBody>
      </p:sp>
      <p:sp>
        <p:nvSpPr>
          <p:cNvPr id="4" name="Google Shape;103;p2">
            <a:extLst>
              <a:ext uri="{FF2B5EF4-FFF2-40B4-BE49-F238E27FC236}">
                <a16:creationId xmlns:a16="http://schemas.microsoft.com/office/drawing/2014/main" id="{F063F44A-52A7-9513-7742-7B8B50AC9DC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198" y="1584001"/>
            <a:ext cx="11016000" cy="323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228600"/>
            <a:r>
              <a:rPr lang="en-US" altLang="zh-CN" dirty="0"/>
              <a:t>How we collect gas wastes?</a:t>
            </a:r>
          </a:p>
          <a:p>
            <a:pPr marL="685800" lvl="1" indent="-228600"/>
            <a:r>
              <a:rPr lang="en-US" altLang="zh-CN" dirty="0"/>
              <a:t>Target 5 well-known open-source Solidity projects</a:t>
            </a:r>
          </a:p>
          <a:p>
            <a:pPr marL="685800" lvl="1" indent="-228600"/>
            <a:r>
              <a:rPr lang="en-US" altLang="zh-CN" dirty="0"/>
              <a:t>Search commit histories using keywords (</a:t>
            </a:r>
            <a:r>
              <a:rPr lang="en-US" altLang="zh-CN" i="1" dirty="0"/>
              <a:t>e.g.</a:t>
            </a:r>
            <a:r>
              <a:rPr lang="en-US" altLang="zh-CN" dirty="0"/>
              <a:t>,</a:t>
            </a:r>
            <a:r>
              <a:rPr lang="en-US" altLang="zh-CN" i="1" dirty="0"/>
              <a:t> </a:t>
            </a:r>
            <a:r>
              <a:rPr lang="en-US" dirty="0"/>
              <a:t>“gas”, “opt”</a:t>
            </a:r>
            <a:r>
              <a:rPr lang="en-US" altLang="zh-CN" dirty="0"/>
              <a:t>)</a:t>
            </a:r>
          </a:p>
        </p:txBody>
      </p:sp>
      <p:graphicFrame>
        <p:nvGraphicFramePr>
          <p:cNvPr id="5" name="Google Shape;338;p18">
            <a:extLst>
              <a:ext uri="{FF2B5EF4-FFF2-40B4-BE49-F238E27FC236}">
                <a16:creationId xmlns:a16="http://schemas.microsoft.com/office/drawing/2014/main" id="{B8E17454-ABE1-7CD1-88BB-44E6C1BB6DAD}"/>
              </a:ext>
            </a:extLst>
          </p:cNvPr>
          <p:cNvGraphicFramePr/>
          <p:nvPr/>
        </p:nvGraphicFramePr>
        <p:xfrm>
          <a:off x="1364387" y="4336355"/>
          <a:ext cx="9539425" cy="2194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2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8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2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4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506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91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3137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Apps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Start Time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Stars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Commits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Used by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LoC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Gas Wastes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Unique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37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OpenZeppelin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2016/08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22623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3311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20534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9684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37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Uniswap V3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2019/08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3725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1005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6090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4247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37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uniswap-lib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2020/04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140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73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17946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666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37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solmate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2021/07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3231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426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476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6833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37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Seaport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2022/01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1992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5400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61077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矩形 20">
            <a:extLst>
              <a:ext uri="{FF2B5EF4-FFF2-40B4-BE49-F238E27FC236}">
                <a16:creationId xmlns:a16="http://schemas.microsoft.com/office/drawing/2014/main" id="{1B0E8D5E-7FBF-640A-0D76-A24FF6BA079D}"/>
              </a:ext>
            </a:extLst>
          </p:cNvPr>
          <p:cNvSpPr/>
          <p:nvPr/>
        </p:nvSpPr>
        <p:spPr>
          <a:xfrm>
            <a:off x="9832469" y="4170556"/>
            <a:ext cx="892681" cy="248898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Google Shape;173;p5">
            <a:extLst>
              <a:ext uri="{FF2B5EF4-FFF2-40B4-BE49-F238E27FC236}">
                <a16:creationId xmlns:a16="http://schemas.microsoft.com/office/drawing/2014/main" id="{1C5D7DAD-ACAA-8239-57B2-DC99C0F7FF83}"/>
              </a:ext>
            </a:extLst>
          </p:cNvPr>
          <p:cNvSpPr txBox="1"/>
          <p:nvPr/>
        </p:nvSpPr>
        <p:spPr>
          <a:xfrm>
            <a:off x="9832469" y="3366190"/>
            <a:ext cx="783357" cy="523180"/>
          </a:xfrm>
          <a:prstGeom prst="rect">
            <a:avLst/>
          </a:prstGeom>
          <a:solidFill>
            <a:schemeClr val="lt1"/>
          </a:solidFill>
          <a:ln w="19050"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800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54</a:t>
            </a:r>
            <a:endParaRPr sz="2800" i="1" dirty="0"/>
          </a:p>
        </p:txBody>
      </p:sp>
      <p:sp>
        <p:nvSpPr>
          <p:cNvPr id="9" name="Rectangular Callout 8">
            <a:extLst>
              <a:ext uri="{FF2B5EF4-FFF2-40B4-BE49-F238E27FC236}">
                <a16:creationId xmlns:a16="http://schemas.microsoft.com/office/drawing/2014/main" id="{982480E1-99D5-716B-99F2-274872A81731}"/>
              </a:ext>
            </a:extLst>
          </p:cNvPr>
          <p:cNvSpPr/>
          <p:nvPr/>
        </p:nvSpPr>
        <p:spPr>
          <a:xfrm>
            <a:off x="9832468" y="3366190"/>
            <a:ext cx="783357" cy="523180"/>
          </a:xfrm>
          <a:prstGeom prst="wedgeRectCallout">
            <a:avLst>
              <a:gd name="adj1" fmla="val -20022"/>
              <a:gd name="adj2" fmla="val 101340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6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>
          <a:extLst>
            <a:ext uri="{FF2B5EF4-FFF2-40B4-BE49-F238E27FC236}">
              <a16:creationId xmlns:a16="http://schemas.microsoft.com/office/drawing/2014/main" id="{F00CCC8B-C22F-8985-F4C5-A477CB674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>
            <a:extLst>
              <a:ext uri="{FF2B5EF4-FFF2-40B4-BE49-F238E27FC236}">
                <a16:creationId xmlns:a16="http://schemas.microsoft.com/office/drawing/2014/main" id="{661780B1-1EC4-A4F1-332B-B7562DB38B0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18</a:t>
            </a:fld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1" name="Google Shape;101;p2">
            <a:extLst>
              <a:ext uri="{FF2B5EF4-FFF2-40B4-BE49-F238E27FC236}">
                <a16:creationId xmlns:a16="http://schemas.microsoft.com/office/drawing/2014/main" id="{0BC5BEC3-0F4C-A373-9441-52F7496F32DD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straightConnector1">
            <a:avLst/>
          </a:prstGeom>
          <a:noFill/>
          <a:ln w="9525" cap="flat" cmpd="sng">
            <a:solidFill>
              <a:srgbClr val="FBFFF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">
            <a:extLst>
              <a:ext uri="{FF2B5EF4-FFF2-40B4-BE49-F238E27FC236}">
                <a16:creationId xmlns:a16="http://schemas.microsoft.com/office/drawing/2014/main" id="{5ED6C8DB-C428-6CAE-7194-72C2B9C37E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274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altLang="zh-CN" dirty="0"/>
              <a:t>Methodology</a:t>
            </a:r>
            <a:endParaRPr dirty="0"/>
          </a:p>
        </p:txBody>
      </p:sp>
      <p:sp>
        <p:nvSpPr>
          <p:cNvPr id="4" name="Google Shape;103;p2">
            <a:extLst>
              <a:ext uri="{FF2B5EF4-FFF2-40B4-BE49-F238E27FC236}">
                <a16:creationId xmlns:a16="http://schemas.microsoft.com/office/drawing/2014/main" id="{A4DCF15D-3127-0441-5985-2992A517B7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198" y="1584001"/>
            <a:ext cx="11016000" cy="323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228600"/>
            <a:r>
              <a:rPr lang="en-US" altLang="zh-CN" dirty="0"/>
              <a:t>How we collect gas wastes?</a:t>
            </a:r>
          </a:p>
          <a:p>
            <a:pPr marL="685800" lvl="1" indent="-228600"/>
            <a:r>
              <a:rPr lang="en-US" altLang="zh-CN" dirty="0"/>
              <a:t>Target 5 well-known open-source Solidity projects</a:t>
            </a:r>
          </a:p>
          <a:p>
            <a:pPr marL="685800" lvl="1" indent="-228600"/>
            <a:r>
              <a:rPr lang="en-US" altLang="zh-CN" dirty="0"/>
              <a:t>Search commit histories using keywords (</a:t>
            </a:r>
            <a:r>
              <a:rPr lang="en-US" altLang="zh-CN" i="1" dirty="0"/>
              <a:t>e.g.</a:t>
            </a:r>
            <a:r>
              <a:rPr lang="en-US" altLang="zh-CN" dirty="0"/>
              <a:t>,</a:t>
            </a:r>
            <a:r>
              <a:rPr lang="en-US" altLang="zh-CN" i="1" dirty="0"/>
              <a:t> </a:t>
            </a:r>
            <a:r>
              <a:rPr lang="en-US" dirty="0"/>
              <a:t>“gas”, “opt”</a:t>
            </a:r>
            <a:r>
              <a:rPr lang="en-US" altLang="zh-CN" dirty="0"/>
              <a:t>)</a:t>
            </a:r>
          </a:p>
          <a:p>
            <a:pPr marL="228600" indent="-228600"/>
            <a:r>
              <a:rPr lang="en-US" altLang="zh-CN" dirty="0"/>
              <a:t>How we analyze gas wastes?</a:t>
            </a:r>
          </a:p>
          <a:p>
            <a:pPr marL="685800" lvl="1" indent="-228600"/>
            <a:r>
              <a:rPr lang="en-US" altLang="zh-CN" dirty="0"/>
              <a:t>Examine code diffs, surrounding context, and related discussion</a:t>
            </a:r>
          </a:p>
        </p:txBody>
      </p:sp>
      <p:graphicFrame>
        <p:nvGraphicFramePr>
          <p:cNvPr id="5" name="Google Shape;338;p18">
            <a:extLst>
              <a:ext uri="{FF2B5EF4-FFF2-40B4-BE49-F238E27FC236}">
                <a16:creationId xmlns:a16="http://schemas.microsoft.com/office/drawing/2014/main" id="{8E37ED25-7F15-28FE-8576-083B83173169}"/>
              </a:ext>
            </a:extLst>
          </p:cNvPr>
          <p:cNvGraphicFramePr/>
          <p:nvPr/>
        </p:nvGraphicFramePr>
        <p:xfrm>
          <a:off x="1364387" y="4336355"/>
          <a:ext cx="9539425" cy="2194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2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8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2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4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506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91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3137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Apps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Start Time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Stars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Commits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Used by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LoC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Gas Wastes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Unique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37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OpenZeppelin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2016/08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22623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3311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20534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9684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37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Uniswap V3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2019/08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3725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1005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6090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4247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37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uniswap-lib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2020/04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140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73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17946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666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37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solmate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2021/07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3231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426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476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6833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37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Seaport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2022/01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1992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5400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61077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0172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>
          <a:extLst>
            <a:ext uri="{FF2B5EF4-FFF2-40B4-BE49-F238E27FC236}">
              <a16:creationId xmlns:a16="http://schemas.microsoft.com/office/drawing/2014/main" id="{EF5A11A3-5276-1B1D-57CC-8B75A6CCD8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>
            <a:extLst>
              <a:ext uri="{FF2B5EF4-FFF2-40B4-BE49-F238E27FC236}">
                <a16:creationId xmlns:a16="http://schemas.microsoft.com/office/drawing/2014/main" id="{1CF649A4-D076-811F-7D77-B4854CBD7FC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19</a:t>
            </a:fld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1" name="Google Shape;101;p2">
            <a:extLst>
              <a:ext uri="{FF2B5EF4-FFF2-40B4-BE49-F238E27FC236}">
                <a16:creationId xmlns:a16="http://schemas.microsoft.com/office/drawing/2014/main" id="{B59B1E83-039B-7E6A-7558-94432ED41939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straightConnector1">
            <a:avLst/>
          </a:prstGeom>
          <a:noFill/>
          <a:ln w="9525" cap="flat" cmpd="sng">
            <a:solidFill>
              <a:srgbClr val="FBFFF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">
            <a:extLst>
              <a:ext uri="{FF2B5EF4-FFF2-40B4-BE49-F238E27FC236}">
                <a16:creationId xmlns:a16="http://schemas.microsoft.com/office/drawing/2014/main" id="{C523F12B-1A2C-272C-DA33-AA8419EC18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274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altLang="zh-CN" dirty="0"/>
              <a:t>Research Questions</a:t>
            </a:r>
            <a:endParaRPr dirty="0"/>
          </a:p>
        </p:txBody>
      </p:sp>
      <p:sp>
        <p:nvSpPr>
          <p:cNvPr id="103" name="Google Shape;103;p2">
            <a:extLst>
              <a:ext uri="{FF2B5EF4-FFF2-40B4-BE49-F238E27FC236}">
                <a16:creationId xmlns:a16="http://schemas.microsoft.com/office/drawing/2014/main" id="{B72C5393-E713-B56D-1BAB-7EE5ED50F4E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197" y="1584000"/>
            <a:ext cx="11222423" cy="3681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228600"/>
            <a:r>
              <a:rPr lang="en-US" altLang="zh-CN" dirty="0"/>
              <a:t>RQ-1: Where is the data accessed by gas-inefficient code stored?</a:t>
            </a:r>
          </a:p>
          <a:p>
            <a:pPr marL="228600" indent="-228600"/>
            <a:endParaRPr lang="en-US" altLang="zh-CN" dirty="0"/>
          </a:p>
          <a:p>
            <a:pPr marL="228600" indent="-228600"/>
            <a:r>
              <a:rPr lang="en-US" altLang="zh-CN" dirty="0"/>
              <a:t>RQ-2: Why can't the Solidity compiler optimize the wastes?</a:t>
            </a:r>
          </a:p>
          <a:p>
            <a:pPr marL="228600" indent="-228600"/>
            <a:endParaRPr lang="en-US" altLang="zh-CN" dirty="0"/>
          </a:p>
          <a:p>
            <a:pPr marL="228600" indent="-228600"/>
            <a:r>
              <a:rPr lang="en-US" altLang="zh-CN" dirty="0"/>
              <a:t>RQ-3: What strategies are employed to fix the wastes?</a:t>
            </a:r>
          </a:p>
        </p:txBody>
      </p:sp>
    </p:spTree>
    <p:extLst>
      <p:ext uri="{BB962C8B-B14F-4D97-AF65-F5344CB8AC3E}">
        <p14:creationId xmlns:p14="http://schemas.microsoft.com/office/powerpoint/2010/main" val="62969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>
          <a:extLst>
            <a:ext uri="{FF2B5EF4-FFF2-40B4-BE49-F238E27FC236}">
              <a16:creationId xmlns:a16="http://schemas.microsoft.com/office/drawing/2014/main" id="{9D655E57-C4AD-22B2-902E-37CD8F264A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Google Shape;101;p2">
            <a:extLst>
              <a:ext uri="{FF2B5EF4-FFF2-40B4-BE49-F238E27FC236}">
                <a16:creationId xmlns:a16="http://schemas.microsoft.com/office/drawing/2014/main" id="{0CC41540-0DBE-E624-0143-F79A968D5E59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straightConnector1">
            <a:avLst/>
          </a:prstGeom>
          <a:noFill/>
          <a:ln w="9525" cap="flat" cmpd="sng">
            <a:solidFill>
              <a:srgbClr val="FBFFF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">
            <a:extLst>
              <a:ext uri="{FF2B5EF4-FFF2-40B4-BE49-F238E27FC236}">
                <a16:creationId xmlns:a16="http://schemas.microsoft.com/office/drawing/2014/main" id="{A9CBC00F-66FE-2FD4-8334-274F425BBC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274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/>
              <a:t>Ethereum</a:t>
            </a:r>
            <a:endParaRPr dirty="0"/>
          </a:p>
        </p:txBody>
      </p:sp>
      <p:sp>
        <p:nvSpPr>
          <p:cNvPr id="103" name="Google Shape;103;p2">
            <a:extLst>
              <a:ext uri="{FF2B5EF4-FFF2-40B4-BE49-F238E27FC236}">
                <a16:creationId xmlns:a16="http://schemas.microsoft.com/office/drawing/2014/main" id="{C2C8CB34-D832-CA11-FDF4-000F14E8C5C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199" y="1584000"/>
            <a:ext cx="10977563" cy="47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228600"/>
            <a:r>
              <a:rPr lang="en-US" dirty="0"/>
              <a:t>A decentralized blockchain with smart contract functionality</a:t>
            </a:r>
            <a:endParaRPr dirty="0"/>
          </a:p>
          <a:p>
            <a:pPr marL="685800" lvl="1" indent="-228600"/>
            <a:r>
              <a:rPr lang="en-US" dirty="0"/>
              <a:t>Smart contracts are self-executing digital agreements</a:t>
            </a:r>
            <a:endParaRPr dirty="0"/>
          </a:p>
          <a:p>
            <a:pPr marL="685800" lvl="1" indent="-228600"/>
            <a:r>
              <a:rPr lang="en-US" dirty="0"/>
              <a:t>An Ethereum transaction initiated by a user message </a:t>
            </a:r>
          </a:p>
          <a:p>
            <a:pPr marL="1143000" lvl="2" indent="-228600">
              <a:lnSpc>
                <a:spcPct val="100000"/>
              </a:lnSpc>
            </a:pPr>
            <a:r>
              <a:rPr lang="en-US" dirty="0"/>
              <a:t>Send Ethers (Ethereum’s cryptocurrency) or invoke smart contracts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Smart contracts foster a booming digital economy on Ethereum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1 million daily transactions, $4 billion total volume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Many projects reach valuations above $1 billion</a:t>
            </a:r>
            <a:endParaRPr dirty="0"/>
          </a:p>
        </p:txBody>
      </p:sp>
      <p:sp>
        <p:nvSpPr>
          <p:cNvPr id="105" name="Google Shape;105;p2">
            <a:extLst>
              <a:ext uri="{FF2B5EF4-FFF2-40B4-BE49-F238E27FC236}">
                <a16:creationId xmlns:a16="http://schemas.microsoft.com/office/drawing/2014/main" id="{95DB1A5F-7845-3EA1-EEB6-869107DC096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6E2ADA4-E596-601E-FB29-992522B2F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5211" y="2036313"/>
            <a:ext cx="755388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46F00F41-CFE1-800A-521E-B9BAFE007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90" y="5106003"/>
            <a:ext cx="2612903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Tether (cryptocurrency) - Wikipedia">
            <a:extLst>
              <a:ext uri="{FF2B5EF4-FFF2-40B4-BE49-F238E27FC236}">
                <a16:creationId xmlns:a16="http://schemas.microsoft.com/office/drawing/2014/main" id="{C5E9AACD-69E2-6423-20B9-9FE1F0F81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820" y="5052003"/>
            <a:ext cx="2353588" cy="7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rade USDC tokens">
            <a:extLst>
              <a:ext uri="{FF2B5EF4-FFF2-40B4-BE49-F238E27FC236}">
                <a16:creationId xmlns:a16="http://schemas.microsoft.com/office/drawing/2014/main" id="{A1958328-3C4C-9296-64D6-2C1A4ECDC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90" y="5941505"/>
            <a:ext cx="2639226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8F484EB-9B7B-06CC-4455-EF395A64D3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16210" y="5509505"/>
            <a:ext cx="1185750" cy="1116000"/>
          </a:xfrm>
          <a:prstGeom prst="rect">
            <a:avLst/>
          </a:prstGeom>
        </p:spPr>
      </p:pic>
      <p:sp>
        <p:nvSpPr>
          <p:cNvPr id="4" name="AutoShape 6" descr="Logos">
            <a:extLst>
              <a:ext uri="{FF2B5EF4-FFF2-40B4-BE49-F238E27FC236}">
                <a16:creationId xmlns:a16="http://schemas.microsoft.com/office/drawing/2014/main" id="{30D92939-E023-793B-AECF-235A01B5C8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CEDF48C-2E0B-1D72-0F16-13F5203FBB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82747" y="5869505"/>
            <a:ext cx="2903849" cy="756000"/>
          </a:xfrm>
          <a:prstGeom prst="rect">
            <a:avLst/>
          </a:prstGeom>
        </p:spPr>
      </p:pic>
      <p:pic>
        <p:nvPicPr>
          <p:cNvPr id="3080" name="Picture 8" descr="Chainlink Automation Is Now Live on Base">
            <a:extLst>
              <a:ext uri="{FF2B5EF4-FFF2-40B4-BE49-F238E27FC236}">
                <a16:creationId xmlns:a16="http://schemas.microsoft.com/office/drawing/2014/main" id="{4C3FD7BD-75A6-E8A3-AA61-755080812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817" y="4981704"/>
            <a:ext cx="2640330" cy="10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37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>
          <a:extLst>
            <a:ext uri="{FF2B5EF4-FFF2-40B4-BE49-F238E27FC236}">
              <a16:creationId xmlns:a16="http://schemas.microsoft.com/office/drawing/2014/main" id="{D81B5153-6B86-9837-2AF7-BBBA023B5D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>
            <a:extLst>
              <a:ext uri="{FF2B5EF4-FFF2-40B4-BE49-F238E27FC236}">
                <a16:creationId xmlns:a16="http://schemas.microsoft.com/office/drawing/2014/main" id="{13F1C7E8-3FD9-7D20-0242-9B7B9FA9A7F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20</a:t>
            </a:fld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1" name="Google Shape;101;p2">
            <a:extLst>
              <a:ext uri="{FF2B5EF4-FFF2-40B4-BE49-F238E27FC236}">
                <a16:creationId xmlns:a16="http://schemas.microsoft.com/office/drawing/2014/main" id="{D65807BA-4B49-654C-D92F-B2AAEB3DAAC6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straightConnector1">
            <a:avLst/>
          </a:prstGeom>
          <a:noFill/>
          <a:ln w="9525" cap="flat" cmpd="sng">
            <a:solidFill>
              <a:srgbClr val="FBFFF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">
            <a:extLst>
              <a:ext uri="{FF2B5EF4-FFF2-40B4-BE49-F238E27FC236}">
                <a16:creationId xmlns:a16="http://schemas.microsoft.com/office/drawing/2014/main" id="{B14795D8-540B-E00B-196C-356F6E7C326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274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altLang="zh-CN" dirty="0"/>
              <a:t>Research Questions</a:t>
            </a:r>
            <a:endParaRPr dirty="0"/>
          </a:p>
        </p:txBody>
      </p:sp>
      <p:sp>
        <p:nvSpPr>
          <p:cNvPr id="103" name="Google Shape;103;p2">
            <a:extLst>
              <a:ext uri="{FF2B5EF4-FFF2-40B4-BE49-F238E27FC236}">
                <a16:creationId xmlns:a16="http://schemas.microsoft.com/office/drawing/2014/main" id="{B9F3BB19-0C64-0B77-ABAF-07940BAD9D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197" y="1584000"/>
            <a:ext cx="11222423" cy="3681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228600"/>
            <a:r>
              <a:rPr lang="en-US" altLang="zh-CN" dirty="0"/>
              <a:t>RQ-1: Where is the data accessed by gas-inefficient code stored?</a:t>
            </a:r>
          </a:p>
          <a:p>
            <a:pPr marL="228600" indent="-228600"/>
            <a:endParaRPr lang="en-US" altLang="zh-CN" dirty="0"/>
          </a:p>
          <a:p>
            <a:pPr marL="228600" indent="-228600">
              <a:buClr>
                <a:schemeClr val="bg1">
                  <a:lumMod val="75000"/>
                </a:schemeClr>
              </a:buClr>
            </a:pPr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RQ-2: Why can't the Solidity compiler optimize the wastes?</a:t>
            </a:r>
          </a:p>
          <a:p>
            <a:pPr marL="228600" indent="-228600">
              <a:buClr>
                <a:schemeClr val="bg1">
                  <a:lumMod val="75000"/>
                </a:schemeClr>
              </a:buClr>
            </a:pPr>
            <a:endParaRPr lang="en-US" altLang="zh-CN" dirty="0">
              <a:solidFill>
                <a:schemeClr val="bg1">
                  <a:lumMod val="75000"/>
                </a:schemeClr>
              </a:solidFill>
            </a:endParaRPr>
          </a:p>
          <a:p>
            <a:pPr marL="228600" indent="-228600">
              <a:buClr>
                <a:schemeClr val="bg1">
                  <a:lumMod val="75000"/>
                </a:schemeClr>
              </a:buClr>
            </a:pPr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RQ-3: What strategies are employed to fix the wastes?</a:t>
            </a:r>
          </a:p>
        </p:txBody>
      </p:sp>
    </p:spTree>
    <p:extLst>
      <p:ext uri="{BB962C8B-B14F-4D97-AF65-F5344CB8AC3E}">
        <p14:creationId xmlns:p14="http://schemas.microsoft.com/office/powerpoint/2010/main" val="35176877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>
          <a:extLst>
            <a:ext uri="{FF2B5EF4-FFF2-40B4-BE49-F238E27FC236}">
              <a16:creationId xmlns:a16="http://schemas.microsoft.com/office/drawing/2014/main" id="{351865A4-2D63-B591-591A-D002B1083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>
            <a:extLst>
              <a:ext uri="{FF2B5EF4-FFF2-40B4-BE49-F238E27FC236}">
                <a16:creationId xmlns:a16="http://schemas.microsoft.com/office/drawing/2014/main" id="{560859CB-60B5-4942-FA1B-86BD22729EB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21</a:t>
            </a:fld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1" name="Google Shape;101;p2">
            <a:extLst>
              <a:ext uri="{FF2B5EF4-FFF2-40B4-BE49-F238E27FC236}">
                <a16:creationId xmlns:a16="http://schemas.microsoft.com/office/drawing/2014/main" id="{C60BCD70-9E13-5921-2292-60AAD9F10195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straightConnector1">
            <a:avLst/>
          </a:prstGeom>
          <a:noFill/>
          <a:ln w="9525" cap="flat" cmpd="sng">
            <a:solidFill>
              <a:srgbClr val="FBFFF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">
            <a:extLst>
              <a:ext uri="{FF2B5EF4-FFF2-40B4-BE49-F238E27FC236}">
                <a16:creationId xmlns:a16="http://schemas.microsoft.com/office/drawing/2014/main" id="{B67C8B97-0467-AA0B-DB02-372B215883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274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altLang="zh-CN" dirty="0"/>
              <a:t>Gas Wastes on Different Store Areas</a:t>
            </a:r>
            <a:endParaRPr dirty="0"/>
          </a:p>
        </p:txBody>
      </p:sp>
      <p:sp>
        <p:nvSpPr>
          <p:cNvPr id="103" name="Google Shape;103;p2">
            <a:extLst>
              <a:ext uri="{FF2B5EF4-FFF2-40B4-BE49-F238E27FC236}">
                <a16:creationId xmlns:a16="http://schemas.microsoft.com/office/drawing/2014/main" id="{FD3FB925-5928-F781-C446-3153C76AA73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198" y="1584001"/>
            <a:ext cx="11016000" cy="4772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228600"/>
            <a:r>
              <a:rPr lang="en-US" altLang="zh-CN" dirty="0"/>
              <a:t>4 store areas with different instructions and gas models</a:t>
            </a:r>
          </a:p>
          <a:p>
            <a:pPr marL="685800" lvl="1" indent="-228600"/>
            <a:r>
              <a:rPr lang="en-US" dirty="0"/>
              <a:t>Stack: cheapest; holds most operands and intermediate results</a:t>
            </a:r>
          </a:p>
          <a:p>
            <a:pPr marL="685800" lvl="1" indent="-228600"/>
            <a:r>
              <a:rPr lang="en-US" dirty="0"/>
              <a:t>Memory: more expensive than stack; volatile and byte-addressable</a:t>
            </a:r>
          </a:p>
          <a:p>
            <a:pPr marL="685800" lvl="1" indent="-228600"/>
            <a:r>
              <a:rPr lang="en-US" dirty="0"/>
              <a:t>Storage: most expensive; persistent key-value data store</a:t>
            </a:r>
          </a:p>
          <a:p>
            <a:pPr marL="685800" lvl="1" indent="-228600"/>
            <a:r>
              <a:rPr lang="en-US" dirty="0" err="1"/>
              <a:t>Calldata</a:t>
            </a:r>
            <a:r>
              <a:rPr lang="en-US" dirty="0"/>
              <a:t>: read-only; used for passing data across contracts</a:t>
            </a:r>
          </a:p>
          <a:p>
            <a:pPr marL="685800" lvl="1" indent="-228600"/>
            <a:endParaRPr lang="en-US" dirty="0"/>
          </a:p>
          <a:p>
            <a:pPr marL="685800" lvl="1" indent="-228600"/>
            <a:endParaRPr lang="en-US" altLang="zh-C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301BB9-66D3-B069-ADC9-C3CABE68B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6016" y="4358559"/>
            <a:ext cx="3982172" cy="231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34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>
          <a:extLst>
            <a:ext uri="{FF2B5EF4-FFF2-40B4-BE49-F238E27FC236}">
              <a16:creationId xmlns:a16="http://schemas.microsoft.com/office/drawing/2014/main" id="{62E9DC1E-A913-1AC0-E7F9-542F5466D8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>
            <a:extLst>
              <a:ext uri="{FF2B5EF4-FFF2-40B4-BE49-F238E27FC236}">
                <a16:creationId xmlns:a16="http://schemas.microsoft.com/office/drawing/2014/main" id="{79A39A2E-11D9-E652-C67B-5F5DEA5880F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22</a:t>
            </a:fld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1" name="Google Shape;101;p2">
            <a:extLst>
              <a:ext uri="{FF2B5EF4-FFF2-40B4-BE49-F238E27FC236}">
                <a16:creationId xmlns:a16="http://schemas.microsoft.com/office/drawing/2014/main" id="{50CA7A8E-4881-301C-EEFB-96E4672AD11E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straightConnector1">
            <a:avLst/>
          </a:prstGeom>
          <a:noFill/>
          <a:ln w="9525" cap="flat" cmpd="sng">
            <a:solidFill>
              <a:srgbClr val="FBFFF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">
            <a:extLst>
              <a:ext uri="{FF2B5EF4-FFF2-40B4-BE49-F238E27FC236}">
                <a16:creationId xmlns:a16="http://schemas.microsoft.com/office/drawing/2014/main" id="{01F559A9-99C8-D5EC-1859-9B80BCEB62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274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altLang="zh-CN" dirty="0"/>
              <a:t>Gas Wastes on Different Store Areas</a:t>
            </a:r>
            <a:endParaRPr dirty="0"/>
          </a:p>
        </p:txBody>
      </p:sp>
      <p:sp>
        <p:nvSpPr>
          <p:cNvPr id="103" name="Google Shape;103;p2">
            <a:extLst>
              <a:ext uri="{FF2B5EF4-FFF2-40B4-BE49-F238E27FC236}">
                <a16:creationId xmlns:a16="http://schemas.microsoft.com/office/drawing/2014/main" id="{1A80C406-C5E9-722E-5131-104054B3CC3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198" y="1584001"/>
            <a:ext cx="11016000" cy="4772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228600"/>
            <a:r>
              <a:rPr lang="en-US" altLang="zh-CN" dirty="0"/>
              <a:t>4 store areas with different instructions and gas models</a:t>
            </a:r>
          </a:p>
          <a:p>
            <a:pPr marL="685800" lvl="1" indent="-228600"/>
            <a:r>
              <a:rPr lang="en-US" i="1" u="sng" dirty="0"/>
              <a:t>Stack: cheapest; holds most operands and intermediate results</a:t>
            </a:r>
          </a:p>
          <a:p>
            <a:pPr marL="685800" lvl="1" indent="-228600"/>
            <a:r>
              <a:rPr lang="en-US" dirty="0"/>
              <a:t>Memory: more expensive than stack; volatile and byte-addressable</a:t>
            </a:r>
          </a:p>
          <a:p>
            <a:pPr marL="685800" lvl="1" indent="-228600"/>
            <a:r>
              <a:rPr lang="en-US" dirty="0"/>
              <a:t>Storage: most expensive; persistent key-value data store</a:t>
            </a:r>
          </a:p>
          <a:p>
            <a:pPr marL="685800" lvl="1" indent="-228600"/>
            <a:r>
              <a:rPr lang="en-US" dirty="0" err="1"/>
              <a:t>Calldata</a:t>
            </a:r>
            <a:r>
              <a:rPr lang="en-US" dirty="0"/>
              <a:t>: read-only; used for passing data across contracts</a:t>
            </a:r>
          </a:p>
          <a:p>
            <a:pPr marL="685800" lvl="1" indent="-228600"/>
            <a:endParaRPr lang="en-US" dirty="0"/>
          </a:p>
          <a:p>
            <a:pPr marL="685800" lvl="1" indent="-228600"/>
            <a:endParaRPr lang="en-US" altLang="zh-C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CEFCC5-C330-41B8-04C4-B218C3541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6016" y="4358559"/>
            <a:ext cx="3982172" cy="2318312"/>
          </a:xfrm>
          <a:prstGeom prst="rect">
            <a:avLst/>
          </a:prstGeom>
        </p:spPr>
      </p:pic>
      <p:sp>
        <p:nvSpPr>
          <p:cNvPr id="9" name="Google Shape;173;p5">
            <a:extLst>
              <a:ext uri="{FF2B5EF4-FFF2-40B4-BE49-F238E27FC236}">
                <a16:creationId xmlns:a16="http://schemas.microsoft.com/office/drawing/2014/main" id="{3FCA7A9E-3CB5-EEAC-0FE0-E6D4D5A4B3B0}"/>
              </a:ext>
            </a:extLst>
          </p:cNvPr>
          <p:cNvSpPr txBox="1"/>
          <p:nvPr/>
        </p:nvSpPr>
        <p:spPr>
          <a:xfrm>
            <a:off x="4745251" y="4470400"/>
            <a:ext cx="2743200" cy="1015622"/>
          </a:xfrm>
          <a:prstGeom prst="rect">
            <a:avLst/>
          </a:prstGeom>
          <a:solidFill>
            <a:schemeClr val="lt1"/>
          </a:solidFill>
          <a:ln w="19050"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dirty="0">
                <a:solidFill>
                  <a:srgbClr val="FF0000"/>
                </a:solidFill>
              </a:rPr>
              <a:t>Most frequently accessed store area, and most wastes</a:t>
            </a:r>
            <a:endParaRPr sz="2000" b="1" i="1" dirty="0">
              <a:solidFill>
                <a:srgbClr val="FF0000"/>
              </a:solidFill>
            </a:endParaRPr>
          </a:p>
        </p:txBody>
      </p:sp>
      <p:sp>
        <p:nvSpPr>
          <p:cNvPr id="10" name="Rectangular Callout 9">
            <a:extLst>
              <a:ext uri="{FF2B5EF4-FFF2-40B4-BE49-F238E27FC236}">
                <a16:creationId xmlns:a16="http://schemas.microsoft.com/office/drawing/2014/main" id="{480E4A90-A3E4-8BFD-7C85-0FBB50E53313}"/>
              </a:ext>
            </a:extLst>
          </p:cNvPr>
          <p:cNvSpPr/>
          <p:nvPr/>
        </p:nvSpPr>
        <p:spPr>
          <a:xfrm>
            <a:off x="4745251" y="4470400"/>
            <a:ext cx="2743200" cy="1015622"/>
          </a:xfrm>
          <a:prstGeom prst="wedgeRectCallout">
            <a:avLst>
              <a:gd name="adj1" fmla="val 70627"/>
              <a:gd name="adj2" fmla="val -34754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矩形 20">
            <a:extLst>
              <a:ext uri="{FF2B5EF4-FFF2-40B4-BE49-F238E27FC236}">
                <a16:creationId xmlns:a16="http://schemas.microsoft.com/office/drawing/2014/main" id="{3400563A-941F-DB3E-9FE4-93FCBB75D23B}"/>
              </a:ext>
            </a:extLst>
          </p:cNvPr>
          <p:cNvSpPr/>
          <p:nvPr/>
        </p:nvSpPr>
        <p:spPr>
          <a:xfrm>
            <a:off x="8065357" y="4470400"/>
            <a:ext cx="4023360" cy="45843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372A24-7D41-2FCB-503C-FFE09A437255}"/>
              </a:ext>
            </a:extLst>
          </p:cNvPr>
          <p:cNvSpPr txBox="1"/>
          <p:nvPr/>
        </p:nvSpPr>
        <p:spPr>
          <a:xfrm>
            <a:off x="8714792" y="7539135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37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>
          <a:extLst>
            <a:ext uri="{FF2B5EF4-FFF2-40B4-BE49-F238E27FC236}">
              <a16:creationId xmlns:a16="http://schemas.microsoft.com/office/drawing/2014/main" id="{B13A2910-3400-AD18-66EA-15BBA78FB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>
            <a:extLst>
              <a:ext uri="{FF2B5EF4-FFF2-40B4-BE49-F238E27FC236}">
                <a16:creationId xmlns:a16="http://schemas.microsoft.com/office/drawing/2014/main" id="{36E21E33-0ADF-21A5-FBA9-0706795CC84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23</a:t>
            </a:fld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1" name="Google Shape;101;p2">
            <a:extLst>
              <a:ext uri="{FF2B5EF4-FFF2-40B4-BE49-F238E27FC236}">
                <a16:creationId xmlns:a16="http://schemas.microsoft.com/office/drawing/2014/main" id="{2DEA4673-B249-F45C-3595-51E9D59CD005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straightConnector1">
            <a:avLst/>
          </a:prstGeom>
          <a:noFill/>
          <a:ln w="9525" cap="flat" cmpd="sng">
            <a:solidFill>
              <a:srgbClr val="FBFFF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">
            <a:extLst>
              <a:ext uri="{FF2B5EF4-FFF2-40B4-BE49-F238E27FC236}">
                <a16:creationId xmlns:a16="http://schemas.microsoft.com/office/drawing/2014/main" id="{FBE29649-6636-F46B-2FD1-C30C4572C6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274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/>
              <a:t>Not Using unchecked When Possible</a:t>
            </a:r>
            <a:endParaRPr dirty="0"/>
          </a:p>
        </p:txBody>
      </p:sp>
      <p:sp>
        <p:nvSpPr>
          <p:cNvPr id="103" name="Google Shape;103;p2">
            <a:extLst>
              <a:ext uri="{FF2B5EF4-FFF2-40B4-BE49-F238E27FC236}">
                <a16:creationId xmlns:a16="http://schemas.microsoft.com/office/drawing/2014/main" id="{F9B0BEF7-C49E-945F-7ADA-2B36E579844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198" y="1584001"/>
            <a:ext cx="11016000" cy="4772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228600"/>
            <a:r>
              <a:rPr lang="en-US" altLang="zh-CN" dirty="0"/>
              <a:t>Over/under flows are automatically checked for stack variables</a:t>
            </a:r>
          </a:p>
          <a:p>
            <a:pPr marL="228600" indent="-228600"/>
            <a:r>
              <a:rPr lang="en-US" dirty="0"/>
              <a:t>Keyword </a:t>
            </a:r>
            <a:r>
              <a:rPr lang="en-US" b="1" i="1" dirty="0">
                <a:solidFill>
                  <a:srgbClr val="00B0F0"/>
                </a:solidFill>
              </a:rPr>
              <a:t>unchecked</a:t>
            </a:r>
            <a:r>
              <a:rPr lang="en-US" dirty="0"/>
              <a:t> can disable the checks </a:t>
            </a:r>
          </a:p>
          <a:p>
            <a:pPr marL="228600" indent="-228600"/>
            <a:r>
              <a:rPr lang="en-US" dirty="0"/>
              <a:t>Unchecked is not used when possible causes 12 gas wastes</a:t>
            </a:r>
          </a:p>
          <a:p>
            <a:pPr marL="685800" lvl="1" indent="-228600"/>
            <a:endParaRPr lang="en-US" altLang="zh-C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F78EEA-E870-F593-BBDC-6BD7B3727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6016" y="4358559"/>
            <a:ext cx="3982172" cy="2318312"/>
          </a:xfrm>
          <a:prstGeom prst="rect">
            <a:avLst/>
          </a:prstGeom>
        </p:spPr>
      </p:pic>
      <p:sp>
        <p:nvSpPr>
          <p:cNvPr id="5" name="矩形 20">
            <a:extLst>
              <a:ext uri="{FF2B5EF4-FFF2-40B4-BE49-F238E27FC236}">
                <a16:creationId xmlns:a16="http://schemas.microsoft.com/office/drawing/2014/main" id="{A091646E-65F1-CC2A-82B9-627B7DF99233}"/>
              </a:ext>
            </a:extLst>
          </p:cNvPr>
          <p:cNvSpPr/>
          <p:nvPr/>
        </p:nvSpPr>
        <p:spPr>
          <a:xfrm>
            <a:off x="8065357" y="4470400"/>
            <a:ext cx="4023360" cy="45843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Google Shape;372;p21">
            <a:extLst>
              <a:ext uri="{FF2B5EF4-FFF2-40B4-BE49-F238E27FC236}">
                <a16:creationId xmlns:a16="http://schemas.microsoft.com/office/drawing/2014/main" id="{7C539650-0D3A-BE3F-BECA-C95065E47F5E}"/>
              </a:ext>
            </a:extLst>
          </p:cNvPr>
          <p:cNvSpPr txBox="1"/>
          <p:nvPr/>
        </p:nvSpPr>
        <p:spPr>
          <a:xfrm>
            <a:off x="61260" y="3715885"/>
            <a:ext cx="7973568" cy="280072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 contract</a:t>
            </a:r>
            <a:r>
              <a:rPr lang="en-US" sz="16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 ERC20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 sz="16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n-US" sz="1600" dirty="0" err="1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uint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 dirty="0" err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totalSupply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6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   mapping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16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address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=&gt;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 dirty="0" err="1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uint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lang="en-US" sz="16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 dirty="0" err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balanceOf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  …</a:t>
            </a:r>
            <a:endParaRPr sz="1600" dirty="0">
              <a:solidFill>
                <a:srgbClr val="3B3B3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   function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 dirty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transfer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16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address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 dirty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to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sz="1600" dirty="0" err="1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uint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 dirty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value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lang="en-US" sz="16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external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 dirty="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returns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-US" sz="16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bool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) {</a:t>
            </a:r>
            <a:endParaRPr sz="1600" dirty="0"/>
          </a:p>
          <a:p>
            <a:pPr lvl="0"/>
            <a:r>
              <a:rPr lang="en-US" sz="1600" dirty="0">
                <a:solidFill>
                  <a:srgbClr val="3B3B3B"/>
                </a:solidFill>
                <a:latin typeface="Consolas"/>
                <a:cs typeface="Consolas"/>
                <a:sym typeface="Consolas"/>
              </a:rPr>
              <a:t>     </a:t>
            </a:r>
            <a:r>
              <a:rPr lang="en-US" sz="1600" dirty="0">
                <a:solidFill>
                  <a:srgbClr val="0000FF"/>
                </a:solidFill>
                <a:latin typeface="Consolas"/>
                <a:sym typeface="Consolas"/>
              </a:rPr>
              <a:t>require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altLang="zh-CN" sz="1600" dirty="0" err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balanceOf</a:t>
            </a:r>
            <a:r>
              <a:rPr lang="en-US" altLang="zh-CN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-US" altLang="zh-CN" sz="1600" dirty="0" err="1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msg.sender</a:t>
            </a:r>
            <a:r>
              <a:rPr lang="en-US" altLang="zh-CN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] &gt;=</a:t>
            </a:r>
            <a:r>
              <a:rPr lang="en-US" altLang="zh-CN" sz="1600" dirty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 value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r>
              <a:rPr lang="zh-CN" alt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//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altLang="zh-CN" sz="1600" dirty="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223</a:t>
            </a:r>
            <a:r>
              <a:rPr lang="zh-CN" altLang="en-US" sz="1600" dirty="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altLang="zh-CN" sz="1600" dirty="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gas</a:t>
            </a:r>
            <a:r>
              <a:rPr lang="zh-CN" altLang="en-US" sz="1600" dirty="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altLang="zh-CN" sz="1600" dirty="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units</a:t>
            </a:r>
            <a:endParaRPr lang="en-US" sz="1600" dirty="0">
              <a:solidFill>
                <a:srgbClr val="00B05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/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    </a:t>
            </a:r>
            <a:r>
              <a:rPr lang="en-US" sz="1600" dirty="0" err="1">
                <a:solidFill>
                  <a:srgbClr val="267F99"/>
                </a:solidFill>
                <a:latin typeface="Consolas"/>
                <a:sym typeface="Consolas"/>
              </a:rPr>
              <a:t>uint</a:t>
            </a:r>
            <a:r>
              <a:rPr lang="en-US" sz="1600" dirty="0">
                <a:solidFill>
                  <a:srgbClr val="267F99"/>
                </a:solidFill>
                <a:latin typeface="Consolas"/>
                <a:sym typeface="Consolas"/>
              </a:rPr>
              <a:t> 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old = </a:t>
            </a:r>
            <a:r>
              <a:rPr lang="en-US" sz="1600" dirty="0" err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balanceOf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-US" sz="1600" dirty="0" err="1">
                <a:solidFill>
                  <a:srgbClr val="0000FF"/>
                </a:solidFill>
                <a:latin typeface="Consolas"/>
                <a:sym typeface="Consolas"/>
              </a:rPr>
              <a:t>msg.sender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];</a:t>
            </a:r>
            <a:r>
              <a:rPr lang="zh-CN" alt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//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altLang="zh-CN" sz="1600" dirty="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208</a:t>
            </a:r>
            <a:r>
              <a:rPr lang="zh-CN" altLang="en-US" sz="1600" dirty="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altLang="zh-CN" sz="1600" dirty="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gas</a:t>
            </a:r>
            <a:r>
              <a:rPr lang="zh-CN" altLang="en-US" sz="1600" dirty="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altLang="zh-CN" sz="1600" dirty="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units</a:t>
            </a:r>
            <a:endParaRPr lang="en-US" sz="1600" dirty="0">
              <a:solidFill>
                <a:srgbClr val="00B05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/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    old -= value;                     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//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altLang="zh-CN" sz="1600" dirty="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171</a:t>
            </a:r>
            <a:r>
              <a:rPr lang="zh-CN" altLang="en-US" sz="1600" dirty="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altLang="zh-CN" sz="1600" dirty="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gas</a:t>
            </a:r>
            <a:r>
              <a:rPr lang="zh-CN" altLang="en-US" sz="1600" dirty="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altLang="zh-CN" sz="1600" dirty="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units</a:t>
            </a:r>
          </a:p>
          <a:p>
            <a:pPr lvl="0"/>
            <a:endParaRPr lang="en-US" sz="1600" dirty="0">
              <a:solidFill>
                <a:srgbClr val="3B3B3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/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    …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}}</a:t>
            </a:r>
            <a:endParaRPr sz="1600" b="0" dirty="0">
              <a:solidFill>
                <a:srgbClr val="3B3B3B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" name="矩形 20">
            <a:extLst>
              <a:ext uri="{FF2B5EF4-FFF2-40B4-BE49-F238E27FC236}">
                <a16:creationId xmlns:a16="http://schemas.microsoft.com/office/drawing/2014/main" id="{CDF0B737-EFBA-2D94-DB14-49314A427A3F}"/>
              </a:ext>
            </a:extLst>
          </p:cNvPr>
          <p:cNvSpPr/>
          <p:nvPr/>
        </p:nvSpPr>
        <p:spPr>
          <a:xfrm>
            <a:off x="634208" y="4928839"/>
            <a:ext cx="4572274" cy="34516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20">
            <a:extLst>
              <a:ext uri="{FF2B5EF4-FFF2-40B4-BE49-F238E27FC236}">
                <a16:creationId xmlns:a16="http://schemas.microsoft.com/office/drawing/2014/main" id="{42D4E3C1-0F32-C873-0382-FA4D27BBD2B5}"/>
              </a:ext>
            </a:extLst>
          </p:cNvPr>
          <p:cNvSpPr/>
          <p:nvPr/>
        </p:nvSpPr>
        <p:spPr>
          <a:xfrm>
            <a:off x="615547" y="5414887"/>
            <a:ext cx="1791751" cy="34516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7B3951A-82AD-8113-8981-B14D724E68C2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2407298" y="5587467"/>
            <a:ext cx="693225" cy="22129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D799168-5B06-39D5-9D8F-081F239BE6E9}"/>
              </a:ext>
            </a:extLst>
          </p:cNvPr>
          <p:cNvSpPr txBox="1"/>
          <p:nvPr/>
        </p:nvSpPr>
        <p:spPr>
          <a:xfrm>
            <a:off x="42468" y="5713328"/>
            <a:ext cx="63634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600" dirty="0">
                <a:solidFill>
                  <a:schemeClr val="tx1"/>
                </a:solidFill>
                <a:latin typeface="Consolas"/>
                <a:ea typeface="Consolas"/>
                <a:cs typeface="Consolas"/>
                <a:sym typeface="Consolas"/>
              </a:rPr>
              <a:t>+    </a:t>
            </a:r>
            <a:r>
              <a:rPr lang="en-US" sz="1600" dirty="0">
                <a:solidFill>
                  <a:srgbClr val="0000FF"/>
                </a:solidFill>
                <a:latin typeface="Consolas"/>
                <a:sym typeface="Consolas"/>
              </a:rPr>
              <a:t>unchecked</a:t>
            </a:r>
            <a:r>
              <a:rPr lang="en-US" sz="1600" dirty="0">
                <a:solidFill>
                  <a:schemeClr val="tx1"/>
                </a:solidFill>
                <a:latin typeface="Consolas"/>
                <a:ea typeface="Consolas"/>
                <a:cs typeface="Consolas"/>
                <a:sym typeface="Consolas"/>
              </a:rPr>
              <a:t>{old -= value;}          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//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altLang="zh-CN" sz="1600" dirty="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21</a:t>
            </a:r>
            <a:r>
              <a:rPr lang="zh-CN" altLang="en-US" sz="1600" dirty="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altLang="zh-CN" sz="1600" dirty="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gas</a:t>
            </a:r>
            <a:r>
              <a:rPr lang="zh-CN" altLang="en-US" sz="1600" dirty="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altLang="zh-CN" sz="1600" dirty="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units</a:t>
            </a:r>
            <a:endParaRPr lang="en-US" sz="1600" dirty="0">
              <a:solidFill>
                <a:schemeClr val="tx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6FFCDBC-1D78-B73B-A914-4EB4691EAA5E}"/>
              </a:ext>
            </a:extLst>
          </p:cNvPr>
          <p:cNvCxnSpPr>
            <a:cxnSpLocks/>
          </p:cNvCxnSpPr>
          <p:nvPr/>
        </p:nvCxnSpPr>
        <p:spPr>
          <a:xfrm>
            <a:off x="634208" y="5587467"/>
            <a:ext cx="161369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Google Shape;671;p33">
            <a:extLst>
              <a:ext uri="{FF2B5EF4-FFF2-40B4-BE49-F238E27FC236}">
                <a16:creationId xmlns:a16="http://schemas.microsoft.com/office/drawing/2014/main" id="{0E68DDA2-82B0-4D58-E4B1-CEF24D4BF40A}"/>
              </a:ext>
            </a:extLst>
          </p:cNvPr>
          <p:cNvSpPr txBox="1"/>
          <p:nvPr/>
        </p:nvSpPr>
        <p:spPr>
          <a:xfrm>
            <a:off x="6628595" y="5151855"/>
            <a:ext cx="4805103" cy="156962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Insight 1</a:t>
            </a:r>
            <a:r>
              <a:rPr lang="en-US" sz="2400" b="1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: Programmers miss many opportunities of leveraging language features of Solidity for trading security for lower gas usage. </a:t>
            </a:r>
            <a:endParaRPr dirty="0"/>
          </a:p>
        </p:txBody>
      </p:sp>
      <p:sp>
        <p:nvSpPr>
          <p:cNvPr id="9" name="Google Shape;173;p5">
            <a:extLst>
              <a:ext uri="{FF2B5EF4-FFF2-40B4-BE49-F238E27FC236}">
                <a16:creationId xmlns:a16="http://schemas.microsoft.com/office/drawing/2014/main" id="{B2944A25-5E29-55AC-F4B9-4523BD63282F}"/>
              </a:ext>
            </a:extLst>
          </p:cNvPr>
          <p:cNvSpPr txBox="1"/>
          <p:nvPr/>
        </p:nvSpPr>
        <p:spPr>
          <a:xfrm>
            <a:off x="3100523" y="5454842"/>
            <a:ext cx="1428769" cy="707846"/>
          </a:xfrm>
          <a:prstGeom prst="rect">
            <a:avLst/>
          </a:prstGeom>
          <a:solidFill>
            <a:schemeClr val="lt1"/>
          </a:solidFill>
          <a:ln w="19050">
            <a:solidFill>
              <a:srgbClr val="FF0000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0000"/>
                </a:solidFill>
              </a:rPr>
              <a:t>cannot underflow</a:t>
            </a:r>
            <a:endParaRPr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61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8" grpId="1" animBg="1"/>
      <p:bldP spid="19" grpId="0"/>
      <p:bldP spid="9" grpId="0" animBg="1"/>
      <p:bldP spid="9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>
          <a:extLst>
            <a:ext uri="{FF2B5EF4-FFF2-40B4-BE49-F238E27FC236}">
              <a16:creationId xmlns:a16="http://schemas.microsoft.com/office/drawing/2014/main" id="{C77499C6-04FA-4520-0BF6-B42D99DD2B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>
            <a:extLst>
              <a:ext uri="{FF2B5EF4-FFF2-40B4-BE49-F238E27FC236}">
                <a16:creationId xmlns:a16="http://schemas.microsoft.com/office/drawing/2014/main" id="{D50437F7-25C5-C072-3984-7070D8F7321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24</a:t>
            </a:fld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1" name="Google Shape;101;p2">
            <a:extLst>
              <a:ext uri="{FF2B5EF4-FFF2-40B4-BE49-F238E27FC236}">
                <a16:creationId xmlns:a16="http://schemas.microsoft.com/office/drawing/2014/main" id="{5DA77A27-196D-A510-D25A-CC4E0C26576C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straightConnector1">
            <a:avLst/>
          </a:prstGeom>
          <a:noFill/>
          <a:ln w="9525" cap="flat" cmpd="sng">
            <a:solidFill>
              <a:srgbClr val="FBFFF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">
            <a:extLst>
              <a:ext uri="{FF2B5EF4-FFF2-40B4-BE49-F238E27FC236}">
                <a16:creationId xmlns:a16="http://schemas.microsoft.com/office/drawing/2014/main" id="{779AD514-C54B-71DE-B139-DF27C7747B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274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altLang="zh-CN" dirty="0"/>
              <a:t>Gas Wastes on Different Store Areas</a:t>
            </a:r>
            <a:endParaRPr dirty="0"/>
          </a:p>
        </p:txBody>
      </p:sp>
      <p:sp>
        <p:nvSpPr>
          <p:cNvPr id="103" name="Google Shape;103;p2">
            <a:extLst>
              <a:ext uri="{FF2B5EF4-FFF2-40B4-BE49-F238E27FC236}">
                <a16:creationId xmlns:a16="http://schemas.microsoft.com/office/drawing/2014/main" id="{1564D130-042E-DA5A-8D3C-3CB09F6E9B3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198" y="1584001"/>
            <a:ext cx="11016000" cy="4772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228600"/>
            <a:r>
              <a:rPr lang="en-US" altLang="zh-CN" dirty="0"/>
              <a:t>4 store areas with different instructions and gas models</a:t>
            </a:r>
          </a:p>
          <a:p>
            <a:pPr marL="685800" lvl="1" indent="-228600"/>
            <a:r>
              <a:rPr lang="en-US" dirty="0"/>
              <a:t>Stack: cheapest; holds most operands and intermediate results</a:t>
            </a:r>
          </a:p>
          <a:p>
            <a:pPr marL="685800" lvl="1" indent="-228600"/>
            <a:r>
              <a:rPr lang="en-US" dirty="0"/>
              <a:t>Memory: more expensive than stack; volatile and byte-addressable</a:t>
            </a:r>
          </a:p>
          <a:p>
            <a:pPr marL="685800" lvl="1" indent="-228600"/>
            <a:r>
              <a:rPr lang="en-US" i="1" u="sng" dirty="0"/>
              <a:t>Storage: most expensive; persistent key-value data store</a:t>
            </a:r>
          </a:p>
          <a:p>
            <a:pPr marL="685800" lvl="1" indent="-228600"/>
            <a:r>
              <a:rPr lang="en-US" dirty="0" err="1"/>
              <a:t>Calldata</a:t>
            </a:r>
            <a:r>
              <a:rPr lang="en-US" dirty="0"/>
              <a:t>: read-only; used for passing data across contracts</a:t>
            </a:r>
          </a:p>
          <a:p>
            <a:pPr marL="685800" lvl="1" indent="-228600"/>
            <a:endParaRPr lang="en-US" dirty="0"/>
          </a:p>
          <a:p>
            <a:pPr marL="685800" lvl="1" indent="-228600"/>
            <a:endParaRPr lang="en-US" altLang="zh-C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C97B3B-5394-62A2-732A-423CBDA07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6016" y="4358559"/>
            <a:ext cx="3982172" cy="2318312"/>
          </a:xfrm>
          <a:prstGeom prst="rect">
            <a:avLst/>
          </a:prstGeom>
        </p:spPr>
      </p:pic>
      <p:sp>
        <p:nvSpPr>
          <p:cNvPr id="9" name="Google Shape;173;p5">
            <a:extLst>
              <a:ext uri="{FF2B5EF4-FFF2-40B4-BE49-F238E27FC236}">
                <a16:creationId xmlns:a16="http://schemas.microsoft.com/office/drawing/2014/main" id="{0C040648-1940-F79C-2AEB-E81C30175683}"/>
              </a:ext>
            </a:extLst>
          </p:cNvPr>
          <p:cNvSpPr txBox="1"/>
          <p:nvPr/>
        </p:nvSpPr>
        <p:spPr>
          <a:xfrm>
            <a:off x="4685893" y="5341347"/>
            <a:ext cx="3008526" cy="1015622"/>
          </a:xfrm>
          <a:prstGeom prst="rect">
            <a:avLst/>
          </a:prstGeom>
          <a:solidFill>
            <a:schemeClr val="lt1"/>
          </a:solidFill>
          <a:ln w="19050"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dirty="0">
                <a:solidFill>
                  <a:srgbClr val="FF0000"/>
                </a:solidFill>
              </a:rPr>
              <a:t>Operations with the highest cost, and the second most wastes</a:t>
            </a:r>
            <a:endParaRPr sz="2000" b="1" i="1" dirty="0">
              <a:solidFill>
                <a:srgbClr val="FF0000"/>
              </a:solidFill>
            </a:endParaRPr>
          </a:p>
        </p:txBody>
      </p:sp>
      <p:sp>
        <p:nvSpPr>
          <p:cNvPr id="10" name="Rectangular Callout 9">
            <a:extLst>
              <a:ext uri="{FF2B5EF4-FFF2-40B4-BE49-F238E27FC236}">
                <a16:creationId xmlns:a16="http://schemas.microsoft.com/office/drawing/2014/main" id="{77D27909-086E-6696-C0DA-99C7DE2070C7}"/>
              </a:ext>
            </a:extLst>
          </p:cNvPr>
          <p:cNvSpPr/>
          <p:nvPr/>
        </p:nvSpPr>
        <p:spPr>
          <a:xfrm>
            <a:off x="4685893" y="5340728"/>
            <a:ext cx="3008526" cy="1015622"/>
          </a:xfrm>
          <a:prstGeom prst="wedgeRectCallout">
            <a:avLst>
              <a:gd name="adj1" fmla="val 66406"/>
              <a:gd name="adj2" fmla="val -33504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矩形 20">
            <a:extLst>
              <a:ext uri="{FF2B5EF4-FFF2-40B4-BE49-F238E27FC236}">
                <a16:creationId xmlns:a16="http://schemas.microsoft.com/office/drawing/2014/main" id="{13FE8F43-5C80-34B5-F14C-3FA851DBCABC}"/>
              </a:ext>
            </a:extLst>
          </p:cNvPr>
          <p:cNvSpPr/>
          <p:nvPr/>
        </p:nvSpPr>
        <p:spPr>
          <a:xfrm>
            <a:off x="8210939" y="5283200"/>
            <a:ext cx="3847249" cy="45843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538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>
          <a:extLst>
            <a:ext uri="{FF2B5EF4-FFF2-40B4-BE49-F238E27FC236}">
              <a16:creationId xmlns:a16="http://schemas.microsoft.com/office/drawing/2014/main" id="{A2DF93EC-7285-48DE-3191-CED0F4BDEA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>
            <a:extLst>
              <a:ext uri="{FF2B5EF4-FFF2-40B4-BE49-F238E27FC236}">
                <a16:creationId xmlns:a16="http://schemas.microsoft.com/office/drawing/2014/main" id="{12E00351-F487-6015-BCA6-BEB8F581B88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25</a:t>
            </a:fld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1" name="Google Shape;101;p2">
            <a:extLst>
              <a:ext uri="{FF2B5EF4-FFF2-40B4-BE49-F238E27FC236}">
                <a16:creationId xmlns:a16="http://schemas.microsoft.com/office/drawing/2014/main" id="{BCAFBD1C-C43A-DDFB-E2E3-F6585ADAB226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straightConnector1">
            <a:avLst/>
          </a:prstGeom>
          <a:noFill/>
          <a:ln w="9525" cap="flat" cmpd="sng">
            <a:solidFill>
              <a:srgbClr val="FBFFF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">
            <a:extLst>
              <a:ext uri="{FF2B5EF4-FFF2-40B4-BE49-F238E27FC236}">
                <a16:creationId xmlns:a16="http://schemas.microsoft.com/office/drawing/2014/main" id="{40B26F67-F4D5-9E74-86FF-C574D1CCE9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274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altLang="zh-CN" dirty="0"/>
              <a:t>Repetitive Reads to Storage</a:t>
            </a:r>
            <a:endParaRPr dirty="0"/>
          </a:p>
        </p:txBody>
      </p:sp>
      <p:sp>
        <p:nvSpPr>
          <p:cNvPr id="103" name="Google Shape;103;p2">
            <a:extLst>
              <a:ext uri="{FF2B5EF4-FFF2-40B4-BE49-F238E27FC236}">
                <a16:creationId xmlns:a16="http://schemas.microsoft.com/office/drawing/2014/main" id="{21CC9421-F6DC-C1B9-3C56-A1A088E0B8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198" y="1584002"/>
            <a:ext cx="11016000" cy="1584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228600"/>
            <a:r>
              <a:rPr lang="en-US" altLang="zh-CN" dirty="0"/>
              <a:t>Repetitive reads to the same storage slot causes 14 gas wastes</a:t>
            </a:r>
          </a:p>
          <a:p>
            <a:pPr marL="685800" lvl="1" indent="-228600"/>
            <a:r>
              <a:rPr lang="en-US" dirty="0"/>
              <a:t>Copying storage data to stack and reading the copied version fix them</a:t>
            </a:r>
          </a:p>
          <a:p>
            <a:pPr marL="685800" lvl="1" indent="-228600"/>
            <a:endParaRPr lang="en-US" dirty="0"/>
          </a:p>
          <a:p>
            <a:pPr marL="685800" lvl="1" indent="-228600"/>
            <a:endParaRPr lang="en-US" altLang="zh-C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C5AD11-611E-9B69-93FC-EE186AD4F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6016" y="4358559"/>
            <a:ext cx="3982172" cy="2318312"/>
          </a:xfrm>
          <a:prstGeom prst="rect">
            <a:avLst/>
          </a:prstGeom>
        </p:spPr>
      </p:pic>
      <p:sp>
        <p:nvSpPr>
          <p:cNvPr id="8" name="矩形 20">
            <a:extLst>
              <a:ext uri="{FF2B5EF4-FFF2-40B4-BE49-F238E27FC236}">
                <a16:creationId xmlns:a16="http://schemas.microsoft.com/office/drawing/2014/main" id="{094605A8-0FBC-64E3-43AA-F487F4176DC6}"/>
              </a:ext>
            </a:extLst>
          </p:cNvPr>
          <p:cNvSpPr/>
          <p:nvPr/>
        </p:nvSpPr>
        <p:spPr>
          <a:xfrm>
            <a:off x="8210939" y="5283200"/>
            <a:ext cx="3847249" cy="45843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Google Shape;372;p21">
            <a:extLst>
              <a:ext uri="{FF2B5EF4-FFF2-40B4-BE49-F238E27FC236}">
                <a16:creationId xmlns:a16="http://schemas.microsoft.com/office/drawing/2014/main" id="{F89DA029-BF22-DC8C-B01A-3FE406EC099B}"/>
              </a:ext>
            </a:extLst>
          </p:cNvPr>
          <p:cNvSpPr txBox="1"/>
          <p:nvPr/>
        </p:nvSpPr>
        <p:spPr>
          <a:xfrm>
            <a:off x="102448" y="3382405"/>
            <a:ext cx="7973568" cy="304694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 contract</a:t>
            </a:r>
            <a:r>
              <a:rPr lang="en-US" sz="16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 ERC20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 sz="16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n-US" sz="1600" dirty="0" err="1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uint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 dirty="0" err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totalSupply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6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   mapping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16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address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=&gt;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 dirty="0" err="1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uint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lang="en-US" sz="16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 dirty="0" err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balanceOf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  …</a:t>
            </a:r>
            <a:endParaRPr sz="1600" dirty="0">
              <a:solidFill>
                <a:srgbClr val="3B3B3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   function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 dirty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transfer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16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address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 dirty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to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sz="1600" dirty="0" err="1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uint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 dirty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value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lang="en-US" sz="16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external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 dirty="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returns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-US" sz="16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bool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) {</a:t>
            </a:r>
            <a:endParaRPr sz="1600" dirty="0"/>
          </a:p>
          <a:p>
            <a:pPr lvl="0"/>
            <a:r>
              <a:rPr lang="en-US" sz="1600" dirty="0">
                <a:solidFill>
                  <a:srgbClr val="3B3B3B"/>
                </a:solidFill>
                <a:latin typeface="Consolas"/>
                <a:cs typeface="Consolas"/>
                <a:sym typeface="Consolas"/>
              </a:rPr>
              <a:t>     </a:t>
            </a:r>
            <a:r>
              <a:rPr lang="en-US" sz="1600" dirty="0">
                <a:solidFill>
                  <a:srgbClr val="0000FF"/>
                </a:solidFill>
                <a:latin typeface="Consolas"/>
                <a:sym typeface="Consolas"/>
              </a:rPr>
              <a:t>require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altLang="zh-CN" sz="1600" dirty="0" err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balanceOf</a:t>
            </a:r>
            <a:r>
              <a:rPr lang="en-US" altLang="zh-CN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-US" altLang="zh-CN" sz="1600" dirty="0" err="1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msg.sender</a:t>
            </a:r>
            <a:r>
              <a:rPr lang="en-US" altLang="zh-CN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] &gt;=</a:t>
            </a:r>
            <a:r>
              <a:rPr lang="en-US" altLang="zh-CN" sz="1600" dirty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 value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r>
              <a:rPr lang="zh-CN" alt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//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altLang="zh-CN" sz="1600" dirty="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223</a:t>
            </a:r>
            <a:r>
              <a:rPr lang="zh-CN" altLang="en-US" sz="1600" dirty="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altLang="zh-CN" sz="1600" dirty="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gas</a:t>
            </a:r>
            <a:r>
              <a:rPr lang="zh-CN" altLang="en-US" sz="1600" dirty="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altLang="zh-CN" sz="1600" dirty="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units</a:t>
            </a:r>
            <a:endParaRPr lang="en-US" sz="1600" dirty="0">
              <a:solidFill>
                <a:srgbClr val="00B05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/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    </a:t>
            </a:r>
            <a:r>
              <a:rPr lang="en-US" sz="1600" dirty="0" err="1">
                <a:solidFill>
                  <a:srgbClr val="267F99"/>
                </a:solidFill>
                <a:latin typeface="Consolas"/>
                <a:sym typeface="Consolas"/>
              </a:rPr>
              <a:t>uint</a:t>
            </a:r>
            <a:r>
              <a:rPr lang="en-US" sz="1600" dirty="0">
                <a:solidFill>
                  <a:srgbClr val="267F99"/>
                </a:solidFill>
                <a:latin typeface="Consolas"/>
                <a:sym typeface="Consolas"/>
              </a:rPr>
              <a:t> 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old = </a:t>
            </a:r>
            <a:r>
              <a:rPr lang="en-US" sz="1600" dirty="0" err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balanceOf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-US" sz="1600" dirty="0" err="1">
                <a:solidFill>
                  <a:srgbClr val="0000FF"/>
                </a:solidFill>
                <a:latin typeface="Consolas"/>
                <a:sym typeface="Consolas"/>
              </a:rPr>
              <a:t>msg.sender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];</a:t>
            </a:r>
            <a:r>
              <a:rPr lang="zh-CN" alt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//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altLang="zh-CN" sz="1600" dirty="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208</a:t>
            </a:r>
            <a:r>
              <a:rPr lang="zh-CN" altLang="en-US" sz="1600" dirty="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altLang="zh-CN" sz="1600" dirty="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gas</a:t>
            </a:r>
            <a:r>
              <a:rPr lang="zh-CN" altLang="en-US" sz="1600" dirty="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altLang="zh-CN" sz="1600" dirty="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units</a:t>
            </a:r>
            <a:endParaRPr lang="en-US" sz="1600" dirty="0">
              <a:solidFill>
                <a:srgbClr val="00B05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/>
            <a:endParaRPr lang="en-US" sz="1600" dirty="0">
              <a:solidFill>
                <a:srgbClr val="0000FF"/>
              </a:solidFill>
              <a:latin typeface="Consolas"/>
              <a:sym typeface="Consolas"/>
            </a:endParaRPr>
          </a:p>
          <a:p>
            <a:pPr lvl="0"/>
            <a:endParaRPr lang="en-US" sz="1600" dirty="0">
              <a:solidFill>
                <a:srgbClr val="0000FF"/>
              </a:solidFill>
              <a:latin typeface="Consolas"/>
              <a:sym typeface="Consolas"/>
            </a:endParaRPr>
          </a:p>
          <a:p>
            <a:pPr lvl="0"/>
            <a:r>
              <a:rPr lang="en-US" sz="1600" dirty="0">
                <a:solidFill>
                  <a:srgbClr val="0000FF"/>
                </a:solidFill>
                <a:latin typeface="Consolas"/>
                <a:sym typeface="Consolas"/>
              </a:rPr>
              <a:t>     unchecked</a:t>
            </a:r>
            <a:r>
              <a:rPr lang="en-US" sz="1600" dirty="0">
                <a:solidFill>
                  <a:schemeClr val="tx1"/>
                </a:solidFill>
                <a:latin typeface="Consolas"/>
                <a:ea typeface="Consolas"/>
                <a:cs typeface="Consolas"/>
                <a:sym typeface="Consolas"/>
              </a:rPr>
              <a:t>{old -= value;}          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//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altLang="zh-CN" sz="1600" dirty="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21</a:t>
            </a:r>
            <a:r>
              <a:rPr lang="zh-CN" altLang="en-US" sz="1600" dirty="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altLang="zh-CN" sz="1600" dirty="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gas</a:t>
            </a:r>
            <a:r>
              <a:rPr lang="zh-CN" altLang="en-US" sz="1600" dirty="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altLang="zh-CN" sz="1600" dirty="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units</a:t>
            </a:r>
            <a:endParaRPr lang="en-US" sz="1600" dirty="0">
              <a:solidFill>
                <a:srgbClr val="3B3B3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/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    …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}}</a:t>
            </a:r>
            <a:endParaRPr sz="1600" b="0" dirty="0">
              <a:solidFill>
                <a:srgbClr val="3B3B3B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" name="矩形 20">
            <a:extLst>
              <a:ext uri="{FF2B5EF4-FFF2-40B4-BE49-F238E27FC236}">
                <a16:creationId xmlns:a16="http://schemas.microsoft.com/office/drawing/2014/main" id="{FBBE85E6-9DCF-1C3B-425C-D3ACA3148153}"/>
              </a:ext>
            </a:extLst>
          </p:cNvPr>
          <p:cNvSpPr/>
          <p:nvPr/>
        </p:nvSpPr>
        <p:spPr>
          <a:xfrm>
            <a:off x="1562100" y="4608218"/>
            <a:ext cx="2438400" cy="2743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20">
            <a:extLst>
              <a:ext uri="{FF2B5EF4-FFF2-40B4-BE49-F238E27FC236}">
                <a16:creationId xmlns:a16="http://schemas.microsoft.com/office/drawing/2014/main" id="{1B3D5CD6-EC4A-F443-591A-D8778E7B6A2D}"/>
              </a:ext>
            </a:extLst>
          </p:cNvPr>
          <p:cNvSpPr/>
          <p:nvPr/>
        </p:nvSpPr>
        <p:spPr>
          <a:xfrm>
            <a:off x="1892300" y="4925718"/>
            <a:ext cx="2438400" cy="2743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4A4DFC-4140-349B-8EDF-1F19E7F2444E}"/>
              </a:ext>
            </a:extLst>
          </p:cNvPr>
          <p:cNvSpPr txBox="1"/>
          <p:nvPr/>
        </p:nvSpPr>
        <p:spPr>
          <a:xfrm>
            <a:off x="102448" y="5096570"/>
            <a:ext cx="6451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600" dirty="0">
                <a:solidFill>
                  <a:schemeClr val="tx1"/>
                </a:solidFill>
                <a:latin typeface="Consolas"/>
                <a:ea typeface="Consolas"/>
                <a:cs typeface="Consolas"/>
                <a:sym typeface="Consolas"/>
              </a:rPr>
              <a:t>+    </a:t>
            </a:r>
            <a:r>
              <a:rPr lang="en-US" sz="1600" dirty="0" err="1">
                <a:solidFill>
                  <a:srgbClr val="267F99"/>
                </a:solidFill>
                <a:latin typeface="Consolas"/>
                <a:sym typeface="Consolas"/>
              </a:rPr>
              <a:t>uint</a:t>
            </a:r>
            <a:r>
              <a:rPr lang="en-US" sz="1600" dirty="0">
                <a:solidFill>
                  <a:srgbClr val="267F99"/>
                </a:solidFill>
                <a:latin typeface="Consolas"/>
                <a:sym typeface="Consolas"/>
              </a:rPr>
              <a:t> 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old = </a:t>
            </a:r>
            <a:r>
              <a:rPr lang="en-US" sz="1600" dirty="0" err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balanceOf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-US" sz="1600" dirty="0" err="1">
                <a:solidFill>
                  <a:srgbClr val="0000FF"/>
                </a:solidFill>
                <a:latin typeface="Consolas"/>
                <a:sym typeface="Consolas"/>
              </a:rPr>
              <a:t>msg.sender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];</a:t>
            </a:r>
            <a:r>
              <a:rPr lang="zh-CN" alt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//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altLang="zh-CN" sz="1600" dirty="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208</a:t>
            </a:r>
            <a:r>
              <a:rPr lang="zh-CN" altLang="en-US" sz="1600" dirty="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altLang="zh-CN" sz="1600" dirty="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gas</a:t>
            </a:r>
            <a:r>
              <a:rPr lang="zh-CN" altLang="en-US" sz="1600" dirty="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altLang="zh-CN" sz="1600" dirty="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units</a:t>
            </a:r>
            <a:r>
              <a:rPr lang="en-US" sz="1600" dirty="0">
                <a:solidFill>
                  <a:schemeClr val="tx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</a:p>
          <a:p>
            <a:pPr lvl="0"/>
            <a:r>
              <a:rPr lang="en-US" sz="1600" dirty="0">
                <a:solidFill>
                  <a:schemeClr val="tx1"/>
                </a:solidFill>
                <a:latin typeface="Consolas"/>
                <a:ea typeface="Consolas"/>
                <a:cs typeface="Consolas"/>
                <a:sym typeface="Consolas"/>
              </a:rPr>
              <a:t>+    </a:t>
            </a:r>
            <a:r>
              <a:rPr lang="en-US" sz="1600" dirty="0">
                <a:solidFill>
                  <a:srgbClr val="0000FF"/>
                </a:solidFill>
                <a:latin typeface="Consolas"/>
                <a:sym typeface="Consolas"/>
              </a:rPr>
              <a:t>require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altLang="zh-CN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old &gt;=</a:t>
            </a:r>
            <a:r>
              <a:rPr lang="en-US" altLang="zh-CN" sz="1600" dirty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 value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r>
              <a:rPr lang="zh-CN" alt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altLang="zh-CN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          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//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altLang="zh-CN" sz="1600" dirty="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33</a:t>
            </a:r>
            <a:r>
              <a:rPr lang="zh-CN" altLang="en-US" sz="1600" dirty="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altLang="zh-CN" sz="1600" dirty="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gas</a:t>
            </a:r>
            <a:r>
              <a:rPr lang="zh-CN" altLang="en-US" sz="1600" dirty="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altLang="zh-CN" sz="1600" dirty="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units</a:t>
            </a:r>
            <a:r>
              <a:rPr lang="en-US" sz="1600" dirty="0">
                <a:solidFill>
                  <a:schemeClr val="tx1"/>
                </a:solidFill>
                <a:latin typeface="Consolas"/>
                <a:cs typeface="Consolas"/>
                <a:sym typeface="Consolas"/>
              </a:rPr>
              <a:t>   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4FC9B0-26D4-F3EE-A0D5-C68DDEFC77D8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4000500" y="4742647"/>
            <a:ext cx="1023425" cy="1538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oogle Shape;173;p5">
            <a:extLst>
              <a:ext uri="{FF2B5EF4-FFF2-40B4-BE49-F238E27FC236}">
                <a16:creationId xmlns:a16="http://schemas.microsoft.com/office/drawing/2014/main" id="{32A72678-F304-78F2-5F3D-0E567B2ACEAC}"/>
              </a:ext>
            </a:extLst>
          </p:cNvPr>
          <p:cNvSpPr txBox="1"/>
          <p:nvPr/>
        </p:nvSpPr>
        <p:spPr>
          <a:xfrm>
            <a:off x="5023925" y="4388724"/>
            <a:ext cx="2138875" cy="1015622"/>
          </a:xfrm>
          <a:prstGeom prst="rect">
            <a:avLst/>
          </a:prstGeom>
          <a:solidFill>
            <a:schemeClr val="lt1"/>
          </a:solidFill>
          <a:ln w="19050">
            <a:solidFill>
              <a:srgbClr val="FF0000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0000"/>
                </a:solidFill>
              </a:rPr>
              <a:t>Repeated reads to the same storage slot</a:t>
            </a:r>
            <a:endParaRPr sz="2000" dirty="0">
              <a:solidFill>
                <a:srgbClr val="FF0000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102E09C-9A27-5C22-B6A5-23CC2471F355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4330700" y="4896535"/>
            <a:ext cx="693225" cy="20003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Google Shape;671;p33">
            <a:extLst>
              <a:ext uri="{FF2B5EF4-FFF2-40B4-BE49-F238E27FC236}">
                <a16:creationId xmlns:a16="http://schemas.microsoft.com/office/drawing/2014/main" id="{5E9011F2-4838-C2B8-2012-CDB87EC7D905}"/>
              </a:ext>
            </a:extLst>
          </p:cNvPr>
          <p:cNvSpPr txBox="1"/>
          <p:nvPr/>
        </p:nvSpPr>
        <p:spPr>
          <a:xfrm>
            <a:off x="7237816" y="2823183"/>
            <a:ext cx="4356529" cy="120028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Insight 4</a:t>
            </a:r>
            <a:r>
              <a:rPr lang="en-US" sz="2400" b="1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: Specific patterns of reading and writing to storage could always lead to extra gas. </a:t>
            </a:r>
            <a:endParaRPr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A191749-832D-3662-4EB2-BA0C3A9EDB9B}"/>
              </a:ext>
            </a:extLst>
          </p:cNvPr>
          <p:cNvCxnSpPr>
            <a:cxnSpLocks/>
          </p:cNvCxnSpPr>
          <p:nvPr/>
        </p:nvCxnSpPr>
        <p:spPr>
          <a:xfrm>
            <a:off x="818743" y="4781557"/>
            <a:ext cx="420518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44A6E1D-5E01-EB68-F7F8-D86412AAA265}"/>
              </a:ext>
            </a:extLst>
          </p:cNvPr>
          <p:cNvCxnSpPr>
            <a:cxnSpLocks/>
          </p:cNvCxnSpPr>
          <p:nvPr/>
        </p:nvCxnSpPr>
        <p:spPr>
          <a:xfrm>
            <a:off x="796047" y="5011777"/>
            <a:ext cx="367867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821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4" grpId="1" animBg="1"/>
      <p:bldP spid="7" grpId="0"/>
      <p:bldP spid="12" grpId="0" animBg="1"/>
      <p:bldP spid="12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>
          <a:extLst>
            <a:ext uri="{FF2B5EF4-FFF2-40B4-BE49-F238E27FC236}">
              <a16:creationId xmlns:a16="http://schemas.microsoft.com/office/drawing/2014/main" id="{B7D385BD-AA49-AE3F-D8B7-0297489B27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>
            <a:extLst>
              <a:ext uri="{FF2B5EF4-FFF2-40B4-BE49-F238E27FC236}">
                <a16:creationId xmlns:a16="http://schemas.microsoft.com/office/drawing/2014/main" id="{252CB247-97A4-CB4D-E9B8-2DAF2FEB6A6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26</a:t>
            </a:fld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1" name="Google Shape;101;p2">
            <a:extLst>
              <a:ext uri="{FF2B5EF4-FFF2-40B4-BE49-F238E27FC236}">
                <a16:creationId xmlns:a16="http://schemas.microsoft.com/office/drawing/2014/main" id="{77BBB574-CB85-CC33-261F-0B93A2ABDC39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straightConnector1">
            <a:avLst/>
          </a:prstGeom>
          <a:noFill/>
          <a:ln w="9525" cap="flat" cmpd="sng">
            <a:solidFill>
              <a:srgbClr val="FBFFF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">
            <a:extLst>
              <a:ext uri="{FF2B5EF4-FFF2-40B4-BE49-F238E27FC236}">
                <a16:creationId xmlns:a16="http://schemas.microsoft.com/office/drawing/2014/main" id="{ACABB1FB-6060-C3EA-2BA1-E9EA14EFE4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274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altLang="zh-CN" dirty="0"/>
              <a:t>Research Questions</a:t>
            </a:r>
            <a:endParaRPr dirty="0"/>
          </a:p>
        </p:txBody>
      </p:sp>
      <p:sp>
        <p:nvSpPr>
          <p:cNvPr id="103" name="Google Shape;103;p2">
            <a:extLst>
              <a:ext uri="{FF2B5EF4-FFF2-40B4-BE49-F238E27FC236}">
                <a16:creationId xmlns:a16="http://schemas.microsoft.com/office/drawing/2014/main" id="{D64EE15C-EDD5-7716-636A-F81DED23DA2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197" y="1584000"/>
            <a:ext cx="11222423" cy="3681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228600">
              <a:buClr>
                <a:schemeClr val="bg1">
                  <a:lumMod val="75000"/>
                </a:schemeClr>
              </a:buClr>
            </a:pPr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RQ-1: Where is the data accessed by gas-inefficient code stored?</a:t>
            </a:r>
          </a:p>
          <a:p>
            <a:pPr marL="228600" indent="-228600"/>
            <a:endParaRPr lang="en-US" altLang="zh-CN" dirty="0"/>
          </a:p>
          <a:p>
            <a:pPr marL="228600" indent="-228600"/>
            <a:r>
              <a:rPr lang="en-US" altLang="zh-CN" dirty="0"/>
              <a:t>RQ-2: Why can't the Solidity compiler optimize the wastes?</a:t>
            </a:r>
          </a:p>
          <a:p>
            <a:pPr marL="228600" indent="-228600"/>
            <a:endParaRPr lang="en-US" altLang="zh-CN" dirty="0"/>
          </a:p>
          <a:p>
            <a:pPr marL="228600" indent="-228600">
              <a:buClr>
                <a:schemeClr val="bg1">
                  <a:lumMod val="75000"/>
                </a:schemeClr>
              </a:buClr>
            </a:pPr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RQ-3: What strategies are employed to fix the wastes?</a:t>
            </a:r>
          </a:p>
        </p:txBody>
      </p:sp>
    </p:spTree>
    <p:extLst>
      <p:ext uri="{BB962C8B-B14F-4D97-AF65-F5344CB8AC3E}">
        <p14:creationId xmlns:p14="http://schemas.microsoft.com/office/powerpoint/2010/main" val="33675828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>
          <a:extLst>
            <a:ext uri="{FF2B5EF4-FFF2-40B4-BE49-F238E27FC236}">
              <a16:creationId xmlns:a16="http://schemas.microsoft.com/office/drawing/2014/main" id="{2438262C-A746-0272-EDB5-D1AD24923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>
            <a:extLst>
              <a:ext uri="{FF2B5EF4-FFF2-40B4-BE49-F238E27FC236}">
                <a16:creationId xmlns:a16="http://schemas.microsoft.com/office/drawing/2014/main" id="{A7327512-488A-31DD-5DFA-8C17F3266CA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27</a:t>
            </a:fld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1" name="Google Shape;101;p2">
            <a:extLst>
              <a:ext uri="{FF2B5EF4-FFF2-40B4-BE49-F238E27FC236}">
                <a16:creationId xmlns:a16="http://schemas.microsoft.com/office/drawing/2014/main" id="{2ACC267A-1B13-C50B-77F5-84719B687B80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straightConnector1">
            <a:avLst/>
          </a:prstGeom>
          <a:noFill/>
          <a:ln w="9525" cap="flat" cmpd="sng">
            <a:solidFill>
              <a:srgbClr val="FBFFF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">
            <a:extLst>
              <a:ext uri="{FF2B5EF4-FFF2-40B4-BE49-F238E27FC236}">
                <a16:creationId xmlns:a16="http://schemas.microsoft.com/office/drawing/2014/main" id="{34EB7776-AB33-6996-F8F0-02304EC5637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274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altLang="zh-CN" dirty="0"/>
              <a:t>Why Not Optimized?</a:t>
            </a:r>
            <a:endParaRPr dirty="0"/>
          </a:p>
        </p:txBody>
      </p:sp>
      <p:sp>
        <p:nvSpPr>
          <p:cNvPr id="5" name="Google Shape;103;p2">
            <a:extLst>
              <a:ext uri="{FF2B5EF4-FFF2-40B4-BE49-F238E27FC236}">
                <a16:creationId xmlns:a16="http://schemas.microsoft.com/office/drawing/2014/main" id="{826014CE-F144-B89F-48EF-8FDE2DF6C73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198" y="1584000"/>
            <a:ext cx="11016000" cy="4519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228600"/>
            <a:r>
              <a:rPr lang="en-US" altLang="zh-CN" dirty="0"/>
              <a:t>For the 54 gas wastes with patterns unique to Solidity</a:t>
            </a:r>
          </a:p>
          <a:p>
            <a:pPr marL="685800" lvl="1" indent="-228600"/>
            <a:r>
              <a:rPr lang="en-US" altLang="zh-CN" dirty="0"/>
              <a:t>32 are due to the lack of related compiler optimizations</a:t>
            </a:r>
          </a:p>
          <a:p>
            <a:pPr marL="228600" lvl="1" indent="-228600">
              <a:spcBef>
                <a:spcPts val="1000"/>
              </a:spcBef>
              <a:buSzPts val="3200"/>
              <a:buFont typeface="Arial"/>
              <a:buChar char="•"/>
            </a:pPr>
            <a:endParaRPr lang="en-US" altLang="zh-CN" sz="3200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D2B4B79-381D-D5AF-7854-31D8ADDB165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90329" y="4070032"/>
          <a:ext cx="3232881" cy="2468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Google Shape;173;p5">
            <a:extLst>
              <a:ext uri="{FF2B5EF4-FFF2-40B4-BE49-F238E27FC236}">
                <a16:creationId xmlns:a16="http://schemas.microsoft.com/office/drawing/2014/main" id="{F7DD5990-6C84-4681-7E42-C71832FC23EA}"/>
              </a:ext>
            </a:extLst>
          </p:cNvPr>
          <p:cNvSpPr txBox="1"/>
          <p:nvPr/>
        </p:nvSpPr>
        <p:spPr>
          <a:xfrm>
            <a:off x="10248181" y="3179623"/>
            <a:ext cx="1872894" cy="707846"/>
          </a:xfrm>
          <a:prstGeom prst="rect">
            <a:avLst/>
          </a:prstGeom>
          <a:solidFill>
            <a:schemeClr val="lt1"/>
          </a:solidFill>
          <a:ln w="25400">
            <a:solidFill>
              <a:srgbClr val="FF0000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0000"/>
                </a:solidFill>
              </a:rPr>
              <a:t>Lack compiler optimizations</a:t>
            </a:r>
            <a:endParaRPr sz="2000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0F7F122-7DE9-99FC-DFC4-692CAFF3EE58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10783019" y="3887469"/>
            <a:ext cx="401609" cy="77079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69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>
          <a:extLst>
            <a:ext uri="{FF2B5EF4-FFF2-40B4-BE49-F238E27FC236}">
              <a16:creationId xmlns:a16="http://schemas.microsoft.com/office/drawing/2014/main" id="{C27091F4-9B57-9AB1-521E-46DAFC518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>
            <a:extLst>
              <a:ext uri="{FF2B5EF4-FFF2-40B4-BE49-F238E27FC236}">
                <a16:creationId xmlns:a16="http://schemas.microsoft.com/office/drawing/2014/main" id="{DB17F846-70AD-5EA4-C24A-70702DFA9E3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28</a:t>
            </a:fld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1" name="Google Shape;101;p2">
            <a:extLst>
              <a:ext uri="{FF2B5EF4-FFF2-40B4-BE49-F238E27FC236}">
                <a16:creationId xmlns:a16="http://schemas.microsoft.com/office/drawing/2014/main" id="{B94D5D17-6DFC-CD05-CEBD-5CE20A821A9F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straightConnector1">
            <a:avLst/>
          </a:prstGeom>
          <a:noFill/>
          <a:ln w="9525" cap="flat" cmpd="sng">
            <a:solidFill>
              <a:srgbClr val="FBFFF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">
            <a:extLst>
              <a:ext uri="{FF2B5EF4-FFF2-40B4-BE49-F238E27FC236}">
                <a16:creationId xmlns:a16="http://schemas.microsoft.com/office/drawing/2014/main" id="{C4658F77-1747-4B9E-7CEB-C03E4FE491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274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altLang="zh-CN" dirty="0"/>
              <a:t>Why Not Optimized?</a:t>
            </a:r>
            <a:endParaRPr dirty="0"/>
          </a:p>
        </p:txBody>
      </p:sp>
      <p:sp>
        <p:nvSpPr>
          <p:cNvPr id="5" name="Google Shape;103;p2">
            <a:extLst>
              <a:ext uri="{FF2B5EF4-FFF2-40B4-BE49-F238E27FC236}">
                <a16:creationId xmlns:a16="http://schemas.microsoft.com/office/drawing/2014/main" id="{0DF83217-D320-FAEF-FF11-69F5C099167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198" y="1584000"/>
            <a:ext cx="11016000" cy="4519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228600"/>
            <a:r>
              <a:rPr lang="en-US" altLang="zh-CN" dirty="0"/>
              <a:t>For the 54 gas wastes with patterns unique to Solidity</a:t>
            </a:r>
          </a:p>
          <a:p>
            <a:pPr marL="685800" lvl="1" indent="-228600"/>
            <a:r>
              <a:rPr lang="en-US" altLang="zh-CN" dirty="0"/>
              <a:t>32 are due to the lack of related compiler optimizations</a:t>
            </a:r>
          </a:p>
        </p:txBody>
      </p:sp>
      <p:sp>
        <p:nvSpPr>
          <p:cNvPr id="2" name="Google Shape;372;p21">
            <a:extLst>
              <a:ext uri="{FF2B5EF4-FFF2-40B4-BE49-F238E27FC236}">
                <a16:creationId xmlns:a16="http://schemas.microsoft.com/office/drawing/2014/main" id="{F777B612-3C87-AB6A-6C4A-D71051DD789E}"/>
              </a:ext>
            </a:extLst>
          </p:cNvPr>
          <p:cNvSpPr txBox="1"/>
          <p:nvPr/>
        </p:nvSpPr>
        <p:spPr>
          <a:xfrm>
            <a:off x="137084" y="3990072"/>
            <a:ext cx="8025613" cy="255450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 contract</a:t>
            </a:r>
            <a:r>
              <a:rPr lang="en-US" sz="16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 ERC20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 sz="16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n-US" sz="1600" dirty="0" err="1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uint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 dirty="0" err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totalSupply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6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   mapping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16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address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=&gt;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 dirty="0" err="1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uint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lang="en-US" sz="16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 dirty="0" err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balanceOf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  …</a:t>
            </a:r>
            <a:endParaRPr sz="1600" dirty="0">
              <a:solidFill>
                <a:srgbClr val="3B3B3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   function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 dirty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transfer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16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address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 dirty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to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sz="1600" dirty="0" err="1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uint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 dirty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value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lang="en-US" sz="16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external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 dirty="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returns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-US" sz="16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bool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) {</a:t>
            </a:r>
            <a:endParaRPr sz="1600" dirty="0"/>
          </a:p>
          <a:p>
            <a:pPr lvl="0"/>
            <a:r>
              <a:rPr lang="en-US" sz="1600" dirty="0">
                <a:solidFill>
                  <a:srgbClr val="3B3B3B"/>
                </a:solidFill>
                <a:latin typeface="Consolas"/>
                <a:cs typeface="Consolas"/>
                <a:sym typeface="Consolas"/>
              </a:rPr>
              <a:t>     </a:t>
            </a:r>
            <a:r>
              <a:rPr lang="en-US" sz="1600" dirty="0">
                <a:solidFill>
                  <a:srgbClr val="0000FF"/>
                </a:solidFill>
                <a:latin typeface="Consolas"/>
                <a:sym typeface="Consolas"/>
              </a:rPr>
              <a:t>require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altLang="zh-CN" sz="1600" dirty="0" err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balanceOf</a:t>
            </a:r>
            <a:r>
              <a:rPr lang="en-US" altLang="zh-CN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-US" altLang="zh-CN" sz="1600" dirty="0" err="1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msg.sender</a:t>
            </a:r>
            <a:r>
              <a:rPr lang="en-US" altLang="zh-CN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] &gt;=</a:t>
            </a:r>
            <a:r>
              <a:rPr lang="en-US" altLang="zh-CN" sz="1600" dirty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 value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r>
              <a:rPr lang="zh-CN" alt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//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altLang="zh-CN" sz="1600" dirty="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223</a:t>
            </a:r>
            <a:r>
              <a:rPr lang="zh-CN" altLang="en-US" sz="1600" dirty="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altLang="zh-CN" sz="1600" dirty="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gas</a:t>
            </a:r>
            <a:r>
              <a:rPr lang="zh-CN" altLang="en-US" sz="1600" dirty="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altLang="zh-CN" sz="1600" dirty="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units</a:t>
            </a:r>
            <a:endParaRPr lang="en-US" sz="1600" dirty="0">
              <a:solidFill>
                <a:srgbClr val="00B05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/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    </a:t>
            </a:r>
            <a:r>
              <a:rPr lang="en-US" sz="1600" dirty="0" err="1">
                <a:solidFill>
                  <a:srgbClr val="267F99"/>
                </a:solidFill>
                <a:latin typeface="Consolas"/>
                <a:sym typeface="Consolas"/>
              </a:rPr>
              <a:t>uint</a:t>
            </a:r>
            <a:r>
              <a:rPr lang="en-US" sz="1600" dirty="0">
                <a:solidFill>
                  <a:srgbClr val="267F99"/>
                </a:solidFill>
                <a:latin typeface="Consolas"/>
                <a:sym typeface="Consolas"/>
              </a:rPr>
              <a:t> 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old = </a:t>
            </a:r>
            <a:r>
              <a:rPr lang="en-US" sz="1600" dirty="0" err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balanceOf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-US" sz="1600" dirty="0" err="1">
                <a:solidFill>
                  <a:srgbClr val="0000FF"/>
                </a:solidFill>
                <a:latin typeface="Consolas"/>
                <a:sym typeface="Consolas"/>
              </a:rPr>
              <a:t>msg.sender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];</a:t>
            </a:r>
            <a:r>
              <a:rPr lang="zh-CN" alt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//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altLang="zh-CN" sz="1600" dirty="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208</a:t>
            </a:r>
            <a:r>
              <a:rPr lang="zh-CN" altLang="en-US" sz="1600" dirty="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altLang="zh-CN" sz="1600" dirty="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gas</a:t>
            </a:r>
            <a:r>
              <a:rPr lang="zh-CN" altLang="en-US" sz="1600" dirty="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altLang="zh-CN" sz="1600" dirty="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units</a:t>
            </a:r>
            <a:endParaRPr lang="en-US" sz="1600" dirty="0">
              <a:solidFill>
                <a:srgbClr val="00B05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/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    old -= value;                     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//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altLang="zh-CN" sz="1600" dirty="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171</a:t>
            </a:r>
            <a:r>
              <a:rPr lang="zh-CN" altLang="en-US" sz="1600" dirty="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altLang="zh-CN" sz="1600" dirty="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gas</a:t>
            </a:r>
            <a:r>
              <a:rPr lang="zh-CN" altLang="en-US" sz="1600" dirty="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altLang="zh-CN" sz="1600" dirty="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units</a:t>
            </a:r>
          </a:p>
          <a:p>
            <a:pPr lvl="0"/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    …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}}</a:t>
            </a:r>
            <a:endParaRPr sz="1600" b="0" dirty="0">
              <a:solidFill>
                <a:srgbClr val="3B3B3B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227CDDA-77B7-95CA-8E12-5213C11610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047625"/>
              </p:ext>
            </p:extLst>
          </p:nvPr>
        </p:nvGraphicFramePr>
        <p:xfrm>
          <a:off x="8690329" y="4070032"/>
          <a:ext cx="3232881" cy="2468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Google Shape;173;p5">
            <a:extLst>
              <a:ext uri="{FF2B5EF4-FFF2-40B4-BE49-F238E27FC236}">
                <a16:creationId xmlns:a16="http://schemas.microsoft.com/office/drawing/2014/main" id="{9BD0DB0F-6963-3859-6E31-479F42E9B89B}"/>
              </a:ext>
            </a:extLst>
          </p:cNvPr>
          <p:cNvSpPr txBox="1"/>
          <p:nvPr/>
        </p:nvSpPr>
        <p:spPr>
          <a:xfrm>
            <a:off x="10248181" y="3179623"/>
            <a:ext cx="1872894" cy="707846"/>
          </a:xfrm>
          <a:prstGeom prst="rect">
            <a:avLst/>
          </a:prstGeom>
          <a:solidFill>
            <a:schemeClr val="lt1"/>
          </a:solidFill>
          <a:ln w="25400">
            <a:solidFill>
              <a:srgbClr val="FF0000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0000"/>
                </a:solidFill>
              </a:rPr>
              <a:t>Lack compiler optimizations</a:t>
            </a:r>
            <a:endParaRPr sz="2000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48DD66C-3634-AA3E-B3E8-B135D23BB37E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10783019" y="3887469"/>
            <a:ext cx="401609" cy="77079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0">
            <a:extLst>
              <a:ext uri="{FF2B5EF4-FFF2-40B4-BE49-F238E27FC236}">
                <a16:creationId xmlns:a16="http://schemas.microsoft.com/office/drawing/2014/main" id="{7F45287F-226A-5318-98A2-259D684D2F45}"/>
              </a:ext>
            </a:extLst>
          </p:cNvPr>
          <p:cNvSpPr/>
          <p:nvPr/>
        </p:nvSpPr>
        <p:spPr>
          <a:xfrm>
            <a:off x="1579353" y="5232818"/>
            <a:ext cx="2438400" cy="2743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0">
            <a:extLst>
              <a:ext uri="{FF2B5EF4-FFF2-40B4-BE49-F238E27FC236}">
                <a16:creationId xmlns:a16="http://schemas.microsoft.com/office/drawing/2014/main" id="{C89EAFCB-C417-CD11-A531-82DA71694989}"/>
              </a:ext>
            </a:extLst>
          </p:cNvPr>
          <p:cNvSpPr/>
          <p:nvPr/>
        </p:nvSpPr>
        <p:spPr>
          <a:xfrm>
            <a:off x="1973293" y="5556670"/>
            <a:ext cx="2438400" cy="2743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Google Shape;173;p5">
            <a:extLst>
              <a:ext uri="{FF2B5EF4-FFF2-40B4-BE49-F238E27FC236}">
                <a16:creationId xmlns:a16="http://schemas.microsoft.com/office/drawing/2014/main" id="{AC586294-3CE9-8A61-9706-1BE1D2D0432A}"/>
              </a:ext>
            </a:extLst>
          </p:cNvPr>
          <p:cNvSpPr txBox="1"/>
          <p:nvPr/>
        </p:nvSpPr>
        <p:spPr>
          <a:xfrm>
            <a:off x="5026562" y="4999327"/>
            <a:ext cx="2645563" cy="1323399"/>
          </a:xfrm>
          <a:prstGeom prst="rect">
            <a:avLst/>
          </a:prstGeom>
          <a:solidFill>
            <a:schemeClr val="lt1"/>
          </a:solidFill>
          <a:ln w="19050">
            <a:solidFill>
              <a:srgbClr val="FF0000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0000"/>
                </a:solidFill>
              </a:rPr>
              <a:t>The compiler does not check whether two storage read access the same slot</a:t>
            </a:r>
            <a:endParaRPr sz="2000" dirty="0">
              <a:solidFill>
                <a:srgbClr val="FF0000"/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6E4D6E9-27AC-2EE4-8E7A-3673954141E4}"/>
              </a:ext>
            </a:extLst>
          </p:cNvPr>
          <p:cNvCxnSpPr>
            <a:cxnSpLocks/>
            <a:stCxn id="22" idx="3"/>
            <a:endCxn id="24" idx="1"/>
          </p:cNvCxnSpPr>
          <p:nvPr/>
        </p:nvCxnSpPr>
        <p:spPr>
          <a:xfrm>
            <a:off x="4017753" y="5369978"/>
            <a:ext cx="1008809" cy="29104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8C314C9-B467-0C43-3936-E60D3BA96F0D}"/>
              </a:ext>
            </a:extLst>
          </p:cNvPr>
          <p:cNvCxnSpPr>
            <a:cxnSpLocks/>
            <a:stCxn id="23" idx="3"/>
            <a:endCxn id="24" idx="1"/>
          </p:cNvCxnSpPr>
          <p:nvPr/>
        </p:nvCxnSpPr>
        <p:spPr>
          <a:xfrm flipV="1">
            <a:off x="4411693" y="5661027"/>
            <a:ext cx="614869" cy="3280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6747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>
          <a:extLst>
            <a:ext uri="{FF2B5EF4-FFF2-40B4-BE49-F238E27FC236}">
              <a16:creationId xmlns:a16="http://schemas.microsoft.com/office/drawing/2014/main" id="{30700506-F034-2276-4919-53D905BF80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>
            <a:extLst>
              <a:ext uri="{FF2B5EF4-FFF2-40B4-BE49-F238E27FC236}">
                <a16:creationId xmlns:a16="http://schemas.microsoft.com/office/drawing/2014/main" id="{5341F3E8-100F-A2CD-2952-ECDA49F4A64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29</a:t>
            </a:fld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1" name="Google Shape;101;p2">
            <a:extLst>
              <a:ext uri="{FF2B5EF4-FFF2-40B4-BE49-F238E27FC236}">
                <a16:creationId xmlns:a16="http://schemas.microsoft.com/office/drawing/2014/main" id="{573EAD17-8905-6F92-BE9F-E4BE53135429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straightConnector1">
            <a:avLst/>
          </a:prstGeom>
          <a:noFill/>
          <a:ln w="9525" cap="flat" cmpd="sng">
            <a:solidFill>
              <a:srgbClr val="FBFFF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">
            <a:extLst>
              <a:ext uri="{FF2B5EF4-FFF2-40B4-BE49-F238E27FC236}">
                <a16:creationId xmlns:a16="http://schemas.microsoft.com/office/drawing/2014/main" id="{248CEBE4-25EC-1470-47B9-C66ED618F05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274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altLang="zh-CN" dirty="0"/>
              <a:t>Why Not Optimized?</a:t>
            </a:r>
            <a:endParaRPr dirty="0"/>
          </a:p>
        </p:txBody>
      </p:sp>
      <p:sp>
        <p:nvSpPr>
          <p:cNvPr id="5" name="Google Shape;103;p2">
            <a:extLst>
              <a:ext uri="{FF2B5EF4-FFF2-40B4-BE49-F238E27FC236}">
                <a16:creationId xmlns:a16="http://schemas.microsoft.com/office/drawing/2014/main" id="{5A81F11F-A99D-232A-68C3-05E24BB28C6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198" y="1584000"/>
            <a:ext cx="11016000" cy="4519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228600"/>
            <a:r>
              <a:rPr lang="en-US" altLang="zh-CN" dirty="0"/>
              <a:t>For the 54 gas wastes with patterns unique to Solidity</a:t>
            </a:r>
          </a:p>
          <a:p>
            <a:pPr marL="685800" lvl="1" indent="-228600"/>
            <a:r>
              <a:rPr lang="en-US" altLang="zh-CN" dirty="0"/>
              <a:t>32 are due to the lack of related compiler optimizations</a:t>
            </a:r>
          </a:p>
          <a:p>
            <a:pPr marL="685800" lvl="1" indent="-228600"/>
            <a:r>
              <a:rPr lang="en-US" altLang="zh-CN" dirty="0"/>
              <a:t>14 are introduced deliberately for better reliability</a:t>
            </a:r>
          </a:p>
          <a:p>
            <a:pPr marL="0" lvl="1" indent="0">
              <a:spcBef>
                <a:spcPts val="1000"/>
              </a:spcBef>
              <a:buSzPts val="3200"/>
              <a:buNone/>
            </a:pPr>
            <a:endParaRPr lang="en-US" altLang="zh-CN" sz="3200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507B33A-8E76-70B8-B4FA-BD0AA3F760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90329" y="4070032"/>
          <a:ext cx="3232881" cy="2468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Google Shape;173;p5">
            <a:extLst>
              <a:ext uri="{FF2B5EF4-FFF2-40B4-BE49-F238E27FC236}">
                <a16:creationId xmlns:a16="http://schemas.microsoft.com/office/drawing/2014/main" id="{8189F190-5AD8-4F18-44DA-35DB79A8E761}"/>
              </a:ext>
            </a:extLst>
          </p:cNvPr>
          <p:cNvSpPr txBox="1"/>
          <p:nvPr/>
        </p:nvSpPr>
        <p:spPr>
          <a:xfrm>
            <a:off x="10248181" y="3179623"/>
            <a:ext cx="1872894" cy="707846"/>
          </a:xfrm>
          <a:prstGeom prst="rect">
            <a:avLst/>
          </a:prstGeom>
          <a:solidFill>
            <a:schemeClr val="lt1"/>
          </a:solidFill>
          <a:ln w="25400">
            <a:solidFill>
              <a:srgbClr val="FF0000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0000"/>
                </a:solidFill>
              </a:rPr>
              <a:t>Lack compiler optimizations</a:t>
            </a:r>
            <a:endParaRPr sz="2000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1B178AA-1C04-5D0A-E9D6-ED02E7165D6C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10783019" y="3887469"/>
            <a:ext cx="401609" cy="77079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Google Shape;173;p5">
            <a:extLst>
              <a:ext uri="{FF2B5EF4-FFF2-40B4-BE49-F238E27FC236}">
                <a16:creationId xmlns:a16="http://schemas.microsoft.com/office/drawing/2014/main" id="{2C2CF570-60E4-216C-70BA-C3DC4EE15AC7}"/>
              </a:ext>
            </a:extLst>
          </p:cNvPr>
          <p:cNvSpPr txBox="1"/>
          <p:nvPr/>
        </p:nvSpPr>
        <p:spPr>
          <a:xfrm>
            <a:off x="8120028" y="6032895"/>
            <a:ext cx="1487566" cy="707846"/>
          </a:xfrm>
          <a:prstGeom prst="rect">
            <a:avLst/>
          </a:prstGeom>
          <a:solidFill>
            <a:schemeClr val="lt1"/>
          </a:solidFill>
          <a:ln w="25400">
            <a:solidFill>
              <a:srgbClr val="FF0000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0000"/>
                </a:solidFill>
              </a:rPr>
              <a:t>For better reliability</a:t>
            </a:r>
            <a:endParaRPr sz="2000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69EA87-65C7-F7FB-BEF1-B2446FB2219C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8863811" y="5555411"/>
            <a:ext cx="743783" cy="47748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00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>
          <a:extLst>
            <a:ext uri="{FF2B5EF4-FFF2-40B4-BE49-F238E27FC236}">
              <a16:creationId xmlns:a16="http://schemas.microsoft.com/office/drawing/2014/main" id="{E3C274AA-9E79-7A79-0395-9CD747F23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>
            <a:extLst>
              <a:ext uri="{FF2B5EF4-FFF2-40B4-BE49-F238E27FC236}">
                <a16:creationId xmlns:a16="http://schemas.microsoft.com/office/drawing/2014/main" id="{7FAF709D-AE45-5529-D50D-DA53D126C93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0822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 dirty="0"/>
          </a:p>
        </p:txBody>
      </p:sp>
      <p:sp>
        <p:nvSpPr>
          <p:cNvPr id="5" name="Google Shape;117;p3">
            <a:extLst>
              <a:ext uri="{FF2B5EF4-FFF2-40B4-BE49-F238E27FC236}">
                <a16:creationId xmlns:a16="http://schemas.microsoft.com/office/drawing/2014/main" id="{4EE255F7-2C64-CAF6-F478-EBFE8B81BD3A}"/>
              </a:ext>
            </a:extLst>
          </p:cNvPr>
          <p:cNvSpPr/>
          <p:nvPr/>
        </p:nvSpPr>
        <p:spPr>
          <a:xfrm>
            <a:off x="3933670" y="3868153"/>
            <a:ext cx="7396062" cy="2821753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rgbClr val="21364F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1" name="Google Shape;101;p2">
            <a:extLst>
              <a:ext uri="{FF2B5EF4-FFF2-40B4-BE49-F238E27FC236}">
                <a16:creationId xmlns:a16="http://schemas.microsoft.com/office/drawing/2014/main" id="{AB06F7F9-6AD2-5789-8473-2D056041EEE6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straightConnector1">
            <a:avLst/>
          </a:prstGeom>
          <a:noFill/>
          <a:ln w="9525" cap="flat" cmpd="sng">
            <a:solidFill>
              <a:srgbClr val="FBFFF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">
            <a:extLst>
              <a:ext uri="{FF2B5EF4-FFF2-40B4-BE49-F238E27FC236}">
                <a16:creationId xmlns:a16="http://schemas.microsoft.com/office/drawing/2014/main" id="{8E0C27DD-51D4-88A9-405C-6A2FB3BFEF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274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/>
              <a:t>Gas Fee</a:t>
            </a:r>
            <a:endParaRPr dirty="0"/>
          </a:p>
        </p:txBody>
      </p:sp>
      <p:sp>
        <p:nvSpPr>
          <p:cNvPr id="103" name="Google Shape;103;p2">
            <a:extLst>
              <a:ext uri="{FF2B5EF4-FFF2-40B4-BE49-F238E27FC236}">
                <a16:creationId xmlns:a16="http://schemas.microsoft.com/office/drawing/2014/main" id="{95051EC2-E6FE-C332-DCEF-6D5B76015D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198" y="1584001"/>
            <a:ext cx="11016000" cy="21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228600"/>
            <a:r>
              <a:rPr lang="en-US" dirty="0"/>
              <a:t>Ethereum charges gas fees on transactions</a:t>
            </a:r>
          </a:p>
          <a:p>
            <a:pPr marL="685800" lvl="1" indent="-228600"/>
            <a:r>
              <a:rPr lang="en-US" b="1" dirty="0"/>
              <a:t>Gas</a:t>
            </a:r>
            <a:r>
              <a:rPr lang="en-US" dirty="0"/>
              <a:t>: the unit of computation to execute Ethereum transactions</a:t>
            </a:r>
            <a:endParaRPr dirty="0"/>
          </a:p>
          <a:p>
            <a:pPr marL="685800" lvl="1" indent="-228600"/>
            <a:r>
              <a:rPr lang="en-US" b="1" dirty="0"/>
              <a:t>Gas Price</a:t>
            </a:r>
            <a:r>
              <a:rPr lang="en-US" dirty="0"/>
              <a:t>: the cost per unit of gas, measured in </a:t>
            </a:r>
            <a:r>
              <a:rPr lang="en-US" dirty="0" err="1"/>
              <a:t>gwei</a:t>
            </a:r>
            <a:r>
              <a:rPr lang="en-US" dirty="0"/>
              <a:t> (10</a:t>
            </a:r>
            <a:r>
              <a:rPr lang="en-US" baseline="30000" dirty="0"/>
              <a:t>-9</a:t>
            </a:r>
            <a:r>
              <a:rPr lang="en-US" dirty="0"/>
              <a:t> Ether)</a:t>
            </a:r>
          </a:p>
          <a:p>
            <a:pPr marL="685800" lvl="1" indent="-228600"/>
            <a:r>
              <a:rPr lang="en-US" b="1" dirty="0"/>
              <a:t>Gas Fee</a:t>
            </a:r>
            <a:r>
              <a:rPr lang="en-US" dirty="0"/>
              <a:t>: the total transaction cost (</a:t>
            </a:r>
            <a:r>
              <a:rPr lang="en-US" i="1" dirty="0"/>
              <a:t>gas used * gas price</a:t>
            </a:r>
            <a:r>
              <a:rPr lang="en-US" dirty="0"/>
              <a:t>)</a:t>
            </a:r>
            <a:endParaRPr dirty="0"/>
          </a:p>
        </p:txBody>
      </p:sp>
      <p:pic>
        <p:nvPicPr>
          <p:cNvPr id="3" name="Google Shape;115;p3" descr="user Vector Icons free download in SVG, PNG Format">
            <a:extLst>
              <a:ext uri="{FF2B5EF4-FFF2-40B4-BE49-F238E27FC236}">
                <a16:creationId xmlns:a16="http://schemas.microsoft.com/office/drawing/2014/main" id="{674CBE4A-464B-B68D-57F8-103B43D9891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4280" y="3986166"/>
            <a:ext cx="1097280" cy="109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16;p3" descr="Ethereum gas fee falls to the lowest since 2020">
            <a:extLst>
              <a:ext uri="{FF2B5EF4-FFF2-40B4-BE49-F238E27FC236}">
                <a16:creationId xmlns:a16="http://schemas.microsoft.com/office/drawing/2014/main" id="{85EE8274-6E0C-75B0-E0E6-8786ADE33CA0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82912" y="4037809"/>
            <a:ext cx="1234440" cy="82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18;p3">
            <a:extLst>
              <a:ext uri="{FF2B5EF4-FFF2-40B4-BE49-F238E27FC236}">
                <a16:creationId xmlns:a16="http://schemas.microsoft.com/office/drawing/2014/main" id="{6F6F3B3F-DD11-3F5A-7958-9F030EC857BD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98506" y="5309147"/>
            <a:ext cx="742581" cy="93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19;p3">
            <a:extLst>
              <a:ext uri="{FF2B5EF4-FFF2-40B4-BE49-F238E27FC236}">
                <a16:creationId xmlns:a16="http://schemas.microsoft.com/office/drawing/2014/main" id="{B9D1772D-EB5C-165F-173B-21FBC66EB8F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94366" y="5429238"/>
            <a:ext cx="870534" cy="93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20;p3">
            <a:extLst>
              <a:ext uri="{FF2B5EF4-FFF2-40B4-BE49-F238E27FC236}">
                <a16:creationId xmlns:a16="http://schemas.microsoft.com/office/drawing/2014/main" id="{6CC41F1A-85EE-A921-8C30-798FDA6F85CC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15492" y="5344082"/>
            <a:ext cx="1083520" cy="936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21;p3">
            <a:extLst>
              <a:ext uri="{FF2B5EF4-FFF2-40B4-BE49-F238E27FC236}">
                <a16:creationId xmlns:a16="http://schemas.microsoft.com/office/drawing/2014/main" id="{325A08BD-B13A-62FC-022D-95447D6A3646}"/>
              </a:ext>
            </a:extLst>
          </p:cNvPr>
          <p:cNvSpPr/>
          <p:nvPr/>
        </p:nvSpPr>
        <p:spPr>
          <a:xfrm>
            <a:off x="7897983" y="5394431"/>
            <a:ext cx="410301" cy="1112913"/>
          </a:xfrm>
          <a:prstGeom prst="leftBrace">
            <a:avLst>
              <a:gd name="adj1" fmla="val 23879"/>
              <a:gd name="adj2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22;p3">
            <a:extLst>
              <a:ext uri="{FF2B5EF4-FFF2-40B4-BE49-F238E27FC236}">
                <a16:creationId xmlns:a16="http://schemas.microsoft.com/office/drawing/2014/main" id="{296AF7F6-A283-9998-25EA-8AECB3266268}"/>
              </a:ext>
            </a:extLst>
          </p:cNvPr>
          <p:cNvSpPr txBox="1"/>
          <p:nvPr/>
        </p:nvSpPr>
        <p:spPr>
          <a:xfrm>
            <a:off x="8348210" y="5201459"/>
            <a:ext cx="248821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Option-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1: success and return the remaining gas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11" name="Google Shape;123;p3">
            <a:extLst>
              <a:ext uri="{FF2B5EF4-FFF2-40B4-BE49-F238E27FC236}">
                <a16:creationId xmlns:a16="http://schemas.microsoft.com/office/drawing/2014/main" id="{0AF2A9C7-BD3D-7607-121B-04730D31730A}"/>
              </a:ext>
            </a:extLst>
          </p:cNvPr>
          <p:cNvSpPr txBox="1"/>
          <p:nvPr/>
        </p:nvSpPr>
        <p:spPr>
          <a:xfrm>
            <a:off x="8401438" y="5938202"/>
            <a:ext cx="2453629" cy="64629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Option-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2: out of gas and revert the transaction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Arial"/>
            </a:endParaRPr>
          </a:p>
        </p:txBody>
      </p:sp>
      <p:cxnSp>
        <p:nvCxnSpPr>
          <p:cNvPr id="13" name="Google Shape;125;p3">
            <a:extLst>
              <a:ext uri="{FF2B5EF4-FFF2-40B4-BE49-F238E27FC236}">
                <a16:creationId xmlns:a16="http://schemas.microsoft.com/office/drawing/2014/main" id="{40A02C7E-207D-A494-D913-B7B66A07C760}"/>
              </a:ext>
            </a:extLst>
          </p:cNvPr>
          <p:cNvCxnSpPr>
            <a:cxnSpLocks/>
            <a:endCxn id="4" idx="1"/>
          </p:cNvCxnSpPr>
          <p:nvPr/>
        </p:nvCxnSpPr>
        <p:spPr>
          <a:xfrm flipV="1">
            <a:off x="2042497" y="4449289"/>
            <a:ext cx="2140415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lg" len="lg"/>
          </a:ln>
        </p:spPr>
      </p:cxnSp>
      <p:cxnSp>
        <p:nvCxnSpPr>
          <p:cNvPr id="14" name="Google Shape;126;p3">
            <a:extLst>
              <a:ext uri="{FF2B5EF4-FFF2-40B4-BE49-F238E27FC236}">
                <a16:creationId xmlns:a16="http://schemas.microsoft.com/office/drawing/2014/main" id="{F937EC6B-A059-D97B-F119-D8E02BF282A6}"/>
              </a:ext>
            </a:extLst>
          </p:cNvPr>
          <p:cNvCxnSpPr>
            <a:cxnSpLocks/>
          </p:cNvCxnSpPr>
          <p:nvPr/>
        </p:nvCxnSpPr>
        <p:spPr>
          <a:xfrm>
            <a:off x="2070214" y="4858461"/>
            <a:ext cx="2054615" cy="100612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lg" len="lg"/>
          </a:ln>
        </p:spPr>
      </p:cxnSp>
      <p:cxnSp>
        <p:nvCxnSpPr>
          <p:cNvPr id="15" name="Google Shape;127;p3">
            <a:extLst>
              <a:ext uri="{FF2B5EF4-FFF2-40B4-BE49-F238E27FC236}">
                <a16:creationId xmlns:a16="http://schemas.microsoft.com/office/drawing/2014/main" id="{D4218D78-A71A-BCD3-7279-C5B30A6B8639}"/>
              </a:ext>
            </a:extLst>
          </p:cNvPr>
          <p:cNvCxnSpPr>
            <a:cxnSpLocks/>
          </p:cNvCxnSpPr>
          <p:nvPr/>
        </p:nvCxnSpPr>
        <p:spPr>
          <a:xfrm>
            <a:off x="5691300" y="5892645"/>
            <a:ext cx="941954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lg" len="lg"/>
          </a:ln>
        </p:spPr>
      </p:cxnSp>
      <p:sp>
        <p:nvSpPr>
          <p:cNvPr id="16" name="Google Shape;128;p3">
            <a:extLst>
              <a:ext uri="{FF2B5EF4-FFF2-40B4-BE49-F238E27FC236}">
                <a16:creationId xmlns:a16="http://schemas.microsoft.com/office/drawing/2014/main" id="{E716353B-039F-B97F-60B1-3DEE03EDB11B}"/>
              </a:ext>
            </a:extLst>
          </p:cNvPr>
          <p:cNvSpPr txBox="1"/>
          <p:nvPr/>
        </p:nvSpPr>
        <p:spPr>
          <a:xfrm>
            <a:off x="4218971" y="6315554"/>
            <a:ext cx="164423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smart contracts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" name="Google Shape;129;p3">
            <a:extLst>
              <a:ext uri="{FF2B5EF4-FFF2-40B4-BE49-F238E27FC236}">
                <a16:creationId xmlns:a16="http://schemas.microsoft.com/office/drawing/2014/main" id="{0A263989-9E9C-A2D1-161C-3A47833938DA}"/>
              </a:ext>
            </a:extLst>
          </p:cNvPr>
          <p:cNvSpPr txBox="1"/>
          <p:nvPr/>
        </p:nvSpPr>
        <p:spPr>
          <a:xfrm>
            <a:off x="6729581" y="6315554"/>
            <a:ext cx="108352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Validator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" name="Google Shape;130;p3">
            <a:extLst>
              <a:ext uri="{FF2B5EF4-FFF2-40B4-BE49-F238E27FC236}">
                <a16:creationId xmlns:a16="http://schemas.microsoft.com/office/drawing/2014/main" id="{EAE3A287-BFAD-371B-DE1C-104407A9CEC1}"/>
              </a:ext>
            </a:extLst>
          </p:cNvPr>
          <p:cNvSpPr txBox="1"/>
          <p:nvPr/>
        </p:nvSpPr>
        <p:spPr>
          <a:xfrm>
            <a:off x="1948055" y="3552083"/>
            <a:ext cx="1985614" cy="830956"/>
          </a:xfrm>
          <a:prstGeom prst="rect">
            <a:avLst/>
          </a:prstGeom>
          <a:solidFill>
            <a:schemeClr val="lt1"/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gasLimit</a:t>
            </a:r>
            <a:r>
              <a:rPr lang="en-US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= XXX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max</a:t>
            </a:r>
            <a:r>
              <a:rPr lang="en-US" sz="16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GasPrice</a:t>
            </a:r>
            <a:r>
              <a:rPr lang="en-US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= YYY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6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Tip = ZZZ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19" name="Google Shape;131;p3">
            <a:extLst>
              <a:ext uri="{FF2B5EF4-FFF2-40B4-BE49-F238E27FC236}">
                <a16:creationId xmlns:a16="http://schemas.microsoft.com/office/drawing/2014/main" id="{FB854876-ECAA-17AF-65BF-5A001953B5CE}"/>
              </a:ext>
            </a:extLst>
          </p:cNvPr>
          <p:cNvSpPr txBox="1"/>
          <p:nvPr/>
        </p:nvSpPr>
        <p:spPr>
          <a:xfrm>
            <a:off x="1587618" y="5521717"/>
            <a:ext cx="1869143" cy="584735"/>
          </a:xfrm>
          <a:prstGeom prst="rect">
            <a:avLst/>
          </a:prstGeom>
          <a:noFill/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Contract API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and parameters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20" name="Google Shape;132;p3">
            <a:extLst>
              <a:ext uri="{FF2B5EF4-FFF2-40B4-BE49-F238E27FC236}">
                <a16:creationId xmlns:a16="http://schemas.microsoft.com/office/drawing/2014/main" id="{EBE13FE9-4183-7F49-EB85-C1F8C29CF3AC}"/>
              </a:ext>
            </a:extLst>
          </p:cNvPr>
          <p:cNvSpPr txBox="1"/>
          <p:nvPr/>
        </p:nvSpPr>
        <p:spPr>
          <a:xfrm>
            <a:off x="5588638" y="5521717"/>
            <a:ext cx="1087592" cy="338514"/>
          </a:xfrm>
          <a:prstGeom prst="rect">
            <a:avLst/>
          </a:prstGeom>
          <a:solidFill>
            <a:schemeClr val="lt1"/>
          </a:solidFill>
          <a:ln w="127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execute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Arial"/>
            </a:endParaRPr>
          </a:p>
        </p:txBody>
      </p:sp>
      <p:pic>
        <p:nvPicPr>
          <p:cNvPr id="36" name="Picture 2">
            <a:extLst>
              <a:ext uri="{FF2B5EF4-FFF2-40B4-BE49-F238E27FC236}">
                <a16:creationId xmlns:a16="http://schemas.microsoft.com/office/drawing/2014/main" id="{9450BD7E-5496-A154-413B-791935E2A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310" y="4059860"/>
            <a:ext cx="453234" cy="7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A2590606-6FB4-C5DD-57D3-8C6DCBFE92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94616" y="4241686"/>
            <a:ext cx="1719614" cy="396000"/>
          </a:xfrm>
          <a:prstGeom prst="rect">
            <a:avLst/>
          </a:prstGeom>
        </p:spPr>
      </p:pic>
      <p:pic>
        <p:nvPicPr>
          <p:cNvPr id="12" name="Google Shape;164;p5" descr="131,342 Check Mark Stock Photos, Pictures &amp; Royalty-Free Images - iStock">
            <a:extLst>
              <a:ext uri="{FF2B5EF4-FFF2-40B4-BE49-F238E27FC236}">
                <a16:creationId xmlns:a16="http://schemas.microsoft.com/office/drawing/2014/main" id="{C1A57231-6AE0-130B-58B8-C87ED7BF9B6F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757556" y="5316028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178;p5" descr="Red Cross Sign Vector Design. Rejection Symbol Stock Vector - Illustration  of reject, close: 188895487">
            <a:extLst>
              <a:ext uri="{FF2B5EF4-FFF2-40B4-BE49-F238E27FC236}">
                <a16:creationId xmlns:a16="http://schemas.microsoft.com/office/drawing/2014/main" id="{14EE4DB8-D252-D5E8-9923-E12207893D92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773966" y="6000913"/>
            <a:ext cx="540000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128;p3">
            <a:extLst>
              <a:ext uri="{FF2B5EF4-FFF2-40B4-BE49-F238E27FC236}">
                <a16:creationId xmlns:a16="http://schemas.microsoft.com/office/drawing/2014/main" id="{4306E2FE-4413-56EB-5D4C-9582915B86EF}"/>
              </a:ext>
            </a:extLst>
          </p:cNvPr>
          <p:cNvSpPr txBox="1"/>
          <p:nvPr/>
        </p:nvSpPr>
        <p:spPr>
          <a:xfrm>
            <a:off x="3978015" y="4842936"/>
            <a:ext cx="164423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800" dirty="0">
                <a:latin typeface="Calibri"/>
                <a:cs typeface="Calibri"/>
                <a:sym typeface="Calibri"/>
              </a:rPr>
              <a:t>gas mechanism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654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/>
      <p:bldP spid="11" grpId="0" animBg="1"/>
      <p:bldP spid="16" grpId="0"/>
      <p:bldP spid="17" grpId="0"/>
      <p:bldP spid="18" grpId="0" animBg="1"/>
      <p:bldP spid="19" grpId="0"/>
      <p:bldP spid="20" grpId="0" animBg="1"/>
      <p:bldP spid="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>
          <a:extLst>
            <a:ext uri="{FF2B5EF4-FFF2-40B4-BE49-F238E27FC236}">
              <a16:creationId xmlns:a16="http://schemas.microsoft.com/office/drawing/2014/main" id="{76A77417-F0B1-DBD1-A251-22E2D944D9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>
            <a:extLst>
              <a:ext uri="{FF2B5EF4-FFF2-40B4-BE49-F238E27FC236}">
                <a16:creationId xmlns:a16="http://schemas.microsoft.com/office/drawing/2014/main" id="{38A6510F-96F6-A07F-911A-924070B2201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30</a:t>
            </a:fld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1" name="Google Shape;101;p2">
            <a:extLst>
              <a:ext uri="{FF2B5EF4-FFF2-40B4-BE49-F238E27FC236}">
                <a16:creationId xmlns:a16="http://schemas.microsoft.com/office/drawing/2014/main" id="{91161737-E0F5-AD5B-703C-41E4C3396C6B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straightConnector1">
            <a:avLst/>
          </a:prstGeom>
          <a:noFill/>
          <a:ln w="9525" cap="flat" cmpd="sng">
            <a:solidFill>
              <a:srgbClr val="FBFFF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">
            <a:extLst>
              <a:ext uri="{FF2B5EF4-FFF2-40B4-BE49-F238E27FC236}">
                <a16:creationId xmlns:a16="http://schemas.microsoft.com/office/drawing/2014/main" id="{2128AFA8-A924-FF06-5CD6-2CE7705578D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274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altLang="zh-CN" dirty="0"/>
              <a:t>Why Not Optimized?</a:t>
            </a:r>
            <a:endParaRPr dirty="0"/>
          </a:p>
        </p:txBody>
      </p:sp>
      <p:sp>
        <p:nvSpPr>
          <p:cNvPr id="5" name="Google Shape;103;p2">
            <a:extLst>
              <a:ext uri="{FF2B5EF4-FFF2-40B4-BE49-F238E27FC236}">
                <a16:creationId xmlns:a16="http://schemas.microsoft.com/office/drawing/2014/main" id="{160B18CD-4C15-13F7-1C77-3738177F0B0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198" y="1584000"/>
            <a:ext cx="11016000" cy="4519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228600"/>
            <a:r>
              <a:rPr lang="en-US" altLang="zh-CN" dirty="0"/>
              <a:t>For the 54 gas wastes with patterns unique to Solidity</a:t>
            </a:r>
          </a:p>
          <a:p>
            <a:pPr marL="685800" lvl="1" indent="-228600"/>
            <a:r>
              <a:rPr lang="en-US" altLang="zh-CN" dirty="0"/>
              <a:t>32 are due to the lack of related compiler optimizations</a:t>
            </a:r>
          </a:p>
          <a:p>
            <a:pPr marL="685800" lvl="1" indent="-228600"/>
            <a:r>
              <a:rPr lang="en-US" altLang="zh-CN" dirty="0"/>
              <a:t>14 are introduced deliberately for better reliability</a:t>
            </a:r>
          </a:p>
          <a:p>
            <a:pPr marL="228600" lvl="1" indent="-228600">
              <a:spcBef>
                <a:spcPts val="1000"/>
              </a:spcBef>
              <a:buSzPts val="3200"/>
              <a:buFont typeface="Arial"/>
              <a:buChar char="•"/>
            </a:pPr>
            <a:endParaRPr lang="en-US" altLang="zh-CN" sz="3200" dirty="0"/>
          </a:p>
        </p:txBody>
      </p:sp>
      <p:sp>
        <p:nvSpPr>
          <p:cNvPr id="2" name="Google Shape;372;p21">
            <a:extLst>
              <a:ext uri="{FF2B5EF4-FFF2-40B4-BE49-F238E27FC236}">
                <a16:creationId xmlns:a16="http://schemas.microsoft.com/office/drawing/2014/main" id="{84719C94-0387-EBC8-55EB-447C7653AD3E}"/>
              </a:ext>
            </a:extLst>
          </p:cNvPr>
          <p:cNvSpPr txBox="1"/>
          <p:nvPr/>
        </p:nvSpPr>
        <p:spPr>
          <a:xfrm>
            <a:off x="137084" y="3990072"/>
            <a:ext cx="8025613" cy="255450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 contract</a:t>
            </a:r>
            <a:r>
              <a:rPr lang="en-US" sz="16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 ERC20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 sz="16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n-US" sz="1600" dirty="0" err="1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uint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 dirty="0" err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totalSupply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6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   mapping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16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address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=&gt;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 dirty="0" err="1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uint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lang="en-US" sz="16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 dirty="0" err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balanceOf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  …</a:t>
            </a:r>
            <a:endParaRPr sz="1600" dirty="0">
              <a:solidFill>
                <a:srgbClr val="3B3B3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   function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 dirty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transfer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16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address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 dirty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to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sz="1600" dirty="0" err="1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uint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 dirty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value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lang="en-US" sz="16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external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 dirty="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returns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-US" sz="16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bool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) {</a:t>
            </a:r>
            <a:endParaRPr sz="1600" dirty="0"/>
          </a:p>
          <a:p>
            <a:pPr lvl="0"/>
            <a:r>
              <a:rPr lang="en-US" sz="1600" dirty="0">
                <a:solidFill>
                  <a:srgbClr val="3B3B3B"/>
                </a:solidFill>
                <a:latin typeface="Consolas"/>
                <a:cs typeface="Consolas"/>
                <a:sym typeface="Consolas"/>
              </a:rPr>
              <a:t>     </a:t>
            </a:r>
            <a:r>
              <a:rPr lang="en-US" sz="1600" dirty="0">
                <a:solidFill>
                  <a:srgbClr val="0000FF"/>
                </a:solidFill>
                <a:latin typeface="Consolas"/>
                <a:sym typeface="Consolas"/>
              </a:rPr>
              <a:t>require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altLang="zh-CN" sz="1600" dirty="0" err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balanceOf</a:t>
            </a:r>
            <a:r>
              <a:rPr lang="en-US" altLang="zh-CN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-US" altLang="zh-CN" sz="1600" dirty="0" err="1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msg.sender</a:t>
            </a:r>
            <a:r>
              <a:rPr lang="en-US" altLang="zh-CN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] &gt;=</a:t>
            </a:r>
            <a:r>
              <a:rPr lang="en-US" altLang="zh-CN" sz="1600" dirty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 value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r>
              <a:rPr lang="zh-CN" alt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//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altLang="zh-CN" sz="1600" dirty="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223</a:t>
            </a:r>
            <a:r>
              <a:rPr lang="zh-CN" altLang="en-US" sz="1600" dirty="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altLang="zh-CN" sz="1600" dirty="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gas</a:t>
            </a:r>
            <a:r>
              <a:rPr lang="zh-CN" altLang="en-US" sz="1600" dirty="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altLang="zh-CN" sz="1600" dirty="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units</a:t>
            </a:r>
            <a:endParaRPr lang="en-US" sz="1600" dirty="0">
              <a:solidFill>
                <a:srgbClr val="00B05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/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    </a:t>
            </a:r>
            <a:r>
              <a:rPr lang="en-US" sz="1600" dirty="0" err="1">
                <a:solidFill>
                  <a:srgbClr val="267F99"/>
                </a:solidFill>
                <a:latin typeface="Consolas"/>
                <a:sym typeface="Consolas"/>
              </a:rPr>
              <a:t>uint</a:t>
            </a:r>
            <a:r>
              <a:rPr lang="en-US" sz="1600" dirty="0">
                <a:solidFill>
                  <a:srgbClr val="267F99"/>
                </a:solidFill>
                <a:latin typeface="Consolas"/>
                <a:sym typeface="Consolas"/>
              </a:rPr>
              <a:t> 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old = </a:t>
            </a:r>
            <a:r>
              <a:rPr lang="en-US" sz="1600" dirty="0" err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balanceOf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-US" sz="1600" dirty="0" err="1">
                <a:solidFill>
                  <a:srgbClr val="0000FF"/>
                </a:solidFill>
                <a:latin typeface="Consolas"/>
                <a:sym typeface="Consolas"/>
              </a:rPr>
              <a:t>msg.sender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];</a:t>
            </a:r>
            <a:r>
              <a:rPr lang="zh-CN" alt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//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altLang="zh-CN" sz="1600" dirty="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208</a:t>
            </a:r>
            <a:r>
              <a:rPr lang="zh-CN" altLang="en-US" sz="1600" dirty="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altLang="zh-CN" sz="1600" dirty="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gas</a:t>
            </a:r>
            <a:r>
              <a:rPr lang="zh-CN" altLang="en-US" sz="1600" dirty="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altLang="zh-CN" sz="1600" dirty="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units</a:t>
            </a:r>
            <a:endParaRPr lang="en-US" sz="1600" dirty="0">
              <a:solidFill>
                <a:srgbClr val="00B05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/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    old -= value;                     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//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altLang="zh-CN" sz="1600" dirty="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171</a:t>
            </a:r>
            <a:r>
              <a:rPr lang="zh-CN" altLang="en-US" sz="1600" dirty="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altLang="zh-CN" sz="1600" dirty="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gas</a:t>
            </a:r>
            <a:r>
              <a:rPr lang="zh-CN" altLang="en-US" sz="1600" dirty="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altLang="zh-CN" sz="1600" dirty="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units</a:t>
            </a:r>
          </a:p>
          <a:p>
            <a:pPr lvl="0"/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    …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}}</a:t>
            </a:r>
            <a:endParaRPr sz="1600" b="0" dirty="0">
              <a:solidFill>
                <a:srgbClr val="3B3B3B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9AD7A32-81BE-F193-FAE2-95C7E67FFC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90329" y="4070032"/>
          <a:ext cx="3232881" cy="2468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Google Shape;173;p5">
            <a:extLst>
              <a:ext uri="{FF2B5EF4-FFF2-40B4-BE49-F238E27FC236}">
                <a16:creationId xmlns:a16="http://schemas.microsoft.com/office/drawing/2014/main" id="{96EF6C91-FD11-400A-61D3-894028B14430}"/>
              </a:ext>
            </a:extLst>
          </p:cNvPr>
          <p:cNvSpPr txBox="1"/>
          <p:nvPr/>
        </p:nvSpPr>
        <p:spPr>
          <a:xfrm>
            <a:off x="10248181" y="3179623"/>
            <a:ext cx="1872894" cy="707846"/>
          </a:xfrm>
          <a:prstGeom prst="rect">
            <a:avLst/>
          </a:prstGeom>
          <a:solidFill>
            <a:schemeClr val="lt1"/>
          </a:solidFill>
          <a:ln w="25400">
            <a:solidFill>
              <a:srgbClr val="FF0000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0000"/>
                </a:solidFill>
              </a:rPr>
              <a:t>Lack compiler optimizations</a:t>
            </a:r>
            <a:endParaRPr sz="2000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A398854-5077-F9BA-86B2-A8E55DB53060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10783019" y="3887469"/>
            <a:ext cx="401609" cy="77079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Google Shape;173;p5">
            <a:extLst>
              <a:ext uri="{FF2B5EF4-FFF2-40B4-BE49-F238E27FC236}">
                <a16:creationId xmlns:a16="http://schemas.microsoft.com/office/drawing/2014/main" id="{149D850D-EB87-B948-FD22-04EF9D8C4448}"/>
              </a:ext>
            </a:extLst>
          </p:cNvPr>
          <p:cNvSpPr txBox="1"/>
          <p:nvPr/>
        </p:nvSpPr>
        <p:spPr>
          <a:xfrm>
            <a:off x="8120028" y="6032895"/>
            <a:ext cx="1487566" cy="707846"/>
          </a:xfrm>
          <a:prstGeom prst="rect">
            <a:avLst/>
          </a:prstGeom>
          <a:solidFill>
            <a:schemeClr val="lt1"/>
          </a:solidFill>
          <a:ln w="25400">
            <a:solidFill>
              <a:srgbClr val="FF0000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0000"/>
                </a:solidFill>
              </a:rPr>
              <a:t>For better reliability</a:t>
            </a:r>
            <a:endParaRPr sz="2000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6A24005-C522-F1BE-7640-CBAC62334F9A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8863811" y="5555411"/>
            <a:ext cx="743783" cy="47748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20">
            <a:extLst>
              <a:ext uri="{FF2B5EF4-FFF2-40B4-BE49-F238E27FC236}">
                <a16:creationId xmlns:a16="http://schemas.microsoft.com/office/drawing/2014/main" id="{581939F3-5089-6265-9407-DEBCDA2542D9}"/>
              </a:ext>
            </a:extLst>
          </p:cNvPr>
          <p:cNvSpPr/>
          <p:nvPr/>
        </p:nvSpPr>
        <p:spPr>
          <a:xfrm>
            <a:off x="769186" y="5758575"/>
            <a:ext cx="1611705" cy="2743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Google Shape;173;p5">
            <a:extLst>
              <a:ext uri="{FF2B5EF4-FFF2-40B4-BE49-F238E27FC236}">
                <a16:creationId xmlns:a16="http://schemas.microsoft.com/office/drawing/2014/main" id="{53B9B38D-9DB1-80D0-76F8-5AA2A84904C5}"/>
              </a:ext>
            </a:extLst>
          </p:cNvPr>
          <p:cNvSpPr txBox="1"/>
          <p:nvPr/>
        </p:nvSpPr>
        <p:spPr>
          <a:xfrm>
            <a:off x="3227861" y="5725119"/>
            <a:ext cx="2645563" cy="1015622"/>
          </a:xfrm>
          <a:prstGeom prst="rect">
            <a:avLst/>
          </a:prstGeom>
          <a:solidFill>
            <a:schemeClr val="lt1"/>
          </a:solidFill>
          <a:ln w="19050">
            <a:solidFill>
              <a:srgbClr val="FF0000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0000"/>
                </a:solidFill>
              </a:rPr>
              <a:t>The underflow check is added for better contract reliability</a:t>
            </a:r>
            <a:endParaRPr sz="2000" dirty="0">
              <a:solidFill>
                <a:srgbClr val="FF0000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87989F1-C8D8-8C3F-B6C1-380FB067CF88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>
          <a:xfrm>
            <a:off x="2380891" y="5895735"/>
            <a:ext cx="846970" cy="3371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4150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>
          <a:extLst>
            <a:ext uri="{FF2B5EF4-FFF2-40B4-BE49-F238E27FC236}">
              <a16:creationId xmlns:a16="http://schemas.microsoft.com/office/drawing/2014/main" id="{5DBDE06D-FE6B-DD23-1A33-66EF5DFA8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>
            <a:extLst>
              <a:ext uri="{FF2B5EF4-FFF2-40B4-BE49-F238E27FC236}">
                <a16:creationId xmlns:a16="http://schemas.microsoft.com/office/drawing/2014/main" id="{436CBB57-ADA1-402C-6796-E8A60AA02D3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31</a:t>
            </a:fld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1" name="Google Shape;101;p2">
            <a:extLst>
              <a:ext uri="{FF2B5EF4-FFF2-40B4-BE49-F238E27FC236}">
                <a16:creationId xmlns:a16="http://schemas.microsoft.com/office/drawing/2014/main" id="{509CACA6-CC19-C641-DBE3-10DDE158EAAF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straightConnector1">
            <a:avLst/>
          </a:prstGeom>
          <a:noFill/>
          <a:ln w="9525" cap="flat" cmpd="sng">
            <a:solidFill>
              <a:srgbClr val="FBFFF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">
            <a:extLst>
              <a:ext uri="{FF2B5EF4-FFF2-40B4-BE49-F238E27FC236}">
                <a16:creationId xmlns:a16="http://schemas.microsoft.com/office/drawing/2014/main" id="{9DBD3401-A797-B266-B1E0-734D56C61C6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274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altLang="zh-CN" dirty="0"/>
              <a:t>Why Not Optimized?</a:t>
            </a:r>
            <a:endParaRPr dirty="0"/>
          </a:p>
        </p:txBody>
      </p:sp>
      <p:sp>
        <p:nvSpPr>
          <p:cNvPr id="5" name="Google Shape;103;p2">
            <a:extLst>
              <a:ext uri="{FF2B5EF4-FFF2-40B4-BE49-F238E27FC236}">
                <a16:creationId xmlns:a16="http://schemas.microsoft.com/office/drawing/2014/main" id="{07867E8E-5BA2-5B4E-610D-A6482E8EB98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198" y="1584000"/>
            <a:ext cx="11016000" cy="4519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228600"/>
            <a:r>
              <a:rPr lang="en-US" altLang="zh-CN" dirty="0"/>
              <a:t>For the 54 gas wastes with patterns unique to Solidity</a:t>
            </a:r>
          </a:p>
          <a:p>
            <a:pPr marL="685800" lvl="1" indent="-228600"/>
            <a:r>
              <a:rPr lang="en-US" altLang="zh-CN" dirty="0"/>
              <a:t>32 are due to the lack of related compiler optimizations</a:t>
            </a:r>
          </a:p>
          <a:p>
            <a:pPr marL="685800" lvl="1" indent="-228600"/>
            <a:r>
              <a:rPr lang="en-US" altLang="zh-CN" dirty="0"/>
              <a:t>14 are introduced deliberately for better reliability</a:t>
            </a:r>
          </a:p>
          <a:p>
            <a:pPr marL="685800" lvl="1" indent="-228600"/>
            <a:r>
              <a:rPr lang="en-US" altLang="zh-CN" dirty="0"/>
              <a:t>8 are due to Solidity compiler bugs </a:t>
            </a:r>
          </a:p>
          <a:p>
            <a:pPr marL="228600" lvl="1" indent="-228600">
              <a:spcBef>
                <a:spcPts val="1000"/>
              </a:spcBef>
              <a:buSzPts val="3200"/>
              <a:buFont typeface="Arial"/>
              <a:buChar char="•"/>
            </a:pPr>
            <a:endParaRPr lang="en-US" altLang="zh-CN" sz="3200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1028836-FDAC-9FFD-9855-2755F9805D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90329" y="4070032"/>
          <a:ext cx="3232881" cy="2468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Google Shape;173;p5">
            <a:extLst>
              <a:ext uri="{FF2B5EF4-FFF2-40B4-BE49-F238E27FC236}">
                <a16:creationId xmlns:a16="http://schemas.microsoft.com/office/drawing/2014/main" id="{1AFED838-83DE-4770-55E7-61A00A20678F}"/>
              </a:ext>
            </a:extLst>
          </p:cNvPr>
          <p:cNvSpPr txBox="1"/>
          <p:nvPr/>
        </p:nvSpPr>
        <p:spPr>
          <a:xfrm>
            <a:off x="10248181" y="3179623"/>
            <a:ext cx="1872894" cy="707846"/>
          </a:xfrm>
          <a:prstGeom prst="rect">
            <a:avLst/>
          </a:prstGeom>
          <a:solidFill>
            <a:schemeClr val="lt1"/>
          </a:solidFill>
          <a:ln w="25400">
            <a:solidFill>
              <a:srgbClr val="FF0000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0000"/>
                </a:solidFill>
              </a:rPr>
              <a:t>Lack compiler optimizations</a:t>
            </a:r>
            <a:endParaRPr sz="2000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FBAA1D3-EA40-86B9-81BE-76D3DCA6021B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10783019" y="3887469"/>
            <a:ext cx="401609" cy="77079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Google Shape;173;p5">
            <a:extLst>
              <a:ext uri="{FF2B5EF4-FFF2-40B4-BE49-F238E27FC236}">
                <a16:creationId xmlns:a16="http://schemas.microsoft.com/office/drawing/2014/main" id="{EE650F8A-9113-6F0A-5649-A84C96D6B477}"/>
              </a:ext>
            </a:extLst>
          </p:cNvPr>
          <p:cNvSpPr txBox="1"/>
          <p:nvPr/>
        </p:nvSpPr>
        <p:spPr>
          <a:xfrm>
            <a:off x="8120028" y="6032895"/>
            <a:ext cx="1487566" cy="707846"/>
          </a:xfrm>
          <a:prstGeom prst="rect">
            <a:avLst/>
          </a:prstGeom>
          <a:solidFill>
            <a:schemeClr val="lt1"/>
          </a:solidFill>
          <a:ln w="25400">
            <a:solidFill>
              <a:srgbClr val="FF0000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0000"/>
                </a:solidFill>
              </a:rPr>
              <a:t>For better reliability</a:t>
            </a:r>
            <a:endParaRPr sz="2000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45EB10A-1F4C-12B1-5AB1-80D395D2A3EA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8863811" y="5555411"/>
            <a:ext cx="743783" cy="47748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Google Shape;173;p5">
            <a:extLst>
              <a:ext uri="{FF2B5EF4-FFF2-40B4-BE49-F238E27FC236}">
                <a16:creationId xmlns:a16="http://schemas.microsoft.com/office/drawing/2014/main" id="{8FCA6902-72C6-B974-0B70-E38CC284678B}"/>
              </a:ext>
            </a:extLst>
          </p:cNvPr>
          <p:cNvSpPr txBox="1"/>
          <p:nvPr/>
        </p:nvSpPr>
        <p:spPr>
          <a:xfrm>
            <a:off x="8483013" y="3358060"/>
            <a:ext cx="1487566" cy="707846"/>
          </a:xfrm>
          <a:prstGeom prst="rect">
            <a:avLst/>
          </a:prstGeom>
          <a:solidFill>
            <a:schemeClr val="lt1"/>
          </a:solidFill>
          <a:ln w="25400">
            <a:solidFill>
              <a:srgbClr val="FF0000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0000"/>
                </a:solidFill>
              </a:rPr>
              <a:t>Compiler bugs</a:t>
            </a:r>
            <a:endParaRPr sz="2000" dirty="0">
              <a:solidFill>
                <a:srgbClr val="FF0000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95DDDD4-24C1-B072-0656-5F65CF52148D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9226796" y="4065906"/>
            <a:ext cx="589487" cy="59235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995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>
          <a:extLst>
            <a:ext uri="{FF2B5EF4-FFF2-40B4-BE49-F238E27FC236}">
              <a16:creationId xmlns:a16="http://schemas.microsoft.com/office/drawing/2014/main" id="{C81A1F47-D0B6-647D-CB43-FEFF66035B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>
            <a:extLst>
              <a:ext uri="{FF2B5EF4-FFF2-40B4-BE49-F238E27FC236}">
                <a16:creationId xmlns:a16="http://schemas.microsoft.com/office/drawing/2014/main" id="{5F12771D-DA5E-4A5F-100D-94EF2BA0BE3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32</a:t>
            </a:fld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1" name="Google Shape;101;p2">
            <a:extLst>
              <a:ext uri="{FF2B5EF4-FFF2-40B4-BE49-F238E27FC236}">
                <a16:creationId xmlns:a16="http://schemas.microsoft.com/office/drawing/2014/main" id="{4EFAC0A5-E940-B34E-250F-F48F7A7A1C1B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straightConnector1">
            <a:avLst/>
          </a:prstGeom>
          <a:noFill/>
          <a:ln w="9525" cap="flat" cmpd="sng">
            <a:solidFill>
              <a:srgbClr val="FBFFF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">
            <a:extLst>
              <a:ext uri="{FF2B5EF4-FFF2-40B4-BE49-F238E27FC236}">
                <a16:creationId xmlns:a16="http://schemas.microsoft.com/office/drawing/2014/main" id="{6D9AFA56-1464-FA55-BB67-2E259DAA75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274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altLang="zh-CN" dirty="0"/>
              <a:t>Outline</a:t>
            </a:r>
            <a:endParaRPr dirty="0"/>
          </a:p>
        </p:txBody>
      </p:sp>
      <p:sp>
        <p:nvSpPr>
          <p:cNvPr id="103" name="Google Shape;103;p2">
            <a:extLst>
              <a:ext uri="{FF2B5EF4-FFF2-40B4-BE49-F238E27FC236}">
                <a16:creationId xmlns:a16="http://schemas.microsoft.com/office/drawing/2014/main" id="{61E8CF5D-7407-89C7-49AA-B54DBB19EA6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198" y="1584000"/>
            <a:ext cx="11016000" cy="408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228600">
              <a:buClr>
                <a:schemeClr val="bg1">
                  <a:lumMod val="75000"/>
                </a:schemeClr>
              </a:buClr>
            </a:pPr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 marL="228600" indent="-228600"/>
            <a:r>
              <a:rPr lang="en-US" altLang="zh-CN" dirty="0"/>
              <a:t>Studying Gas Wastes in Solidity Programs</a:t>
            </a:r>
          </a:p>
          <a:p>
            <a:pPr marL="228600" indent="-228600">
              <a:buClr>
                <a:schemeClr val="bg1">
                  <a:lumMod val="75000"/>
                </a:schemeClr>
              </a:buClr>
            </a:pPr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Analyzing On-Chain Transaction Traces</a:t>
            </a:r>
          </a:p>
          <a:p>
            <a:pPr marL="228600" indent="-228600">
              <a:buClr>
                <a:schemeClr val="bg1">
                  <a:lumMod val="75000"/>
                </a:schemeClr>
              </a:buClr>
            </a:pPr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Gas Waste Detection</a:t>
            </a:r>
          </a:p>
          <a:p>
            <a:pPr marL="228600" indent="-228600">
              <a:buClr>
                <a:schemeClr val="bg1">
                  <a:lumMod val="75000"/>
                </a:schemeClr>
              </a:buClr>
            </a:pPr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Conclusions</a:t>
            </a:r>
          </a:p>
          <a:p>
            <a:pPr marL="228600" indent="-228600"/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04552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>
          <a:extLst>
            <a:ext uri="{FF2B5EF4-FFF2-40B4-BE49-F238E27FC236}">
              <a16:creationId xmlns:a16="http://schemas.microsoft.com/office/drawing/2014/main" id="{4AE39B23-76D5-37F9-9C65-2DB791D590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>
            <a:extLst>
              <a:ext uri="{FF2B5EF4-FFF2-40B4-BE49-F238E27FC236}">
                <a16:creationId xmlns:a16="http://schemas.microsoft.com/office/drawing/2014/main" id="{C5E6C370-A7C9-5D2A-9867-72AB4FC4CD8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33</a:t>
            </a:fld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1" name="Google Shape;101;p2">
            <a:extLst>
              <a:ext uri="{FF2B5EF4-FFF2-40B4-BE49-F238E27FC236}">
                <a16:creationId xmlns:a16="http://schemas.microsoft.com/office/drawing/2014/main" id="{AAFFDE81-435B-1350-2951-C1F0F60AECB4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straightConnector1">
            <a:avLst/>
          </a:prstGeom>
          <a:noFill/>
          <a:ln w="9525" cap="flat" cmpd="sng">
            <a:solidFill>
              <a:srgbClr val="FBFFF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">
            <a:extLst>
              <a:ext uri="{FF2B5EF4-FFF2-40B4-BE49-F238E27FC236}">
                <a16:creationId xmlns:a16="http://schemas.microsoft.com/office/drawing/2014/main" id="{07D3321E-8493-9411-658A-E02807CF52A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274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altLang="zh-CN" dirty="0"/>
              <a:t>Outline</a:t>
            </a:r>
            <a:endParaRPr dirty="0"/>
          </a:p>
        </p:txBody>
      </p:sp>
      <p:sp>
        <p:nvSpPr>
          <p:cNvPr id="103" name="Google Shape;103;p2">
            <a:extLst>
              <a:ext uri="{FF2B5EF4-FFF2-40B4-BE49-F238E27FC236}">
                <a16:creationId xmlns:a16="http://schemas.microsoft.com/office/drawing/2014/main" id="{90813426-2EED-E767-8DCB-5D01A297F0D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198" y="1584000"/>
            <a:ext cx="11016000" cy="408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228600">
              <a:buClr>
                <a:schemeClr val="bg1">
                  <a:lumMod val="75000"/>
                </a:schemeClr>
              </a:buClr>
            </a:pPr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 marL="228600" indent="-228600">
              <a:buClr>
                <a:schemeClr val="bg1">
                  <a:lumMod val="75000"/>
                </a:schemeClr>
              </a:buClr>
            </a:pPr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Studying Gas Wastes in Solidity Programs</a:t>
            </a:r>
          </a:p>
          <a:p>
            <a:pPr marL="228600" indent="-228600">
              <a:buClr>
                <a:schemeClr val="bg1">
                  <a:lumMod val="75000"/>
                </a:schemeClr>
              </a:buClr>
            </a:pPr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Analyzing On-chain Transaction Traces</a:t>
            </a:r>
          </a:p>
          <a:p>
            <a:pPr marL="228600" indent="-228600">
              <a:buClr>
                <a:schemeClr val="tx1"/>
              </a:buClr>
            </a:pPr>
            <a:r>
              <a:rPr lang="en-US" altLang="zh-CN" dirty="0">
                <a:solidFill>
                  <a:schemeClr val="tx1"/>
                </a:solidFill>
              </a:rPr>
              <a:t>Gas Waste Detection</a:t>
            </a:r>
          </a:p>
          <a:p>
            <a:pPr marL="228600" indent="-228600">
              <a:buClr>
                <a:schemeClr val="bg1">
                  <a:lumMod val="75000"/>
                </a:schemeClr>
              </a:buClr>
            </a:pPr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Conclusions</a:t>
            </a:r>
          </a:p>
          <a:p>
            <a:pPr marL="228600" indent="-228600"/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184705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1">
          <a:extLst>
            <a:ext uri="{FF2B5EF4-FFF2-40B4-BE49-F238E27FC236}">
              <a16:creationId xmlns:a16="http://schemas.microsoft.com/office/drawing/2014/main" id="{8D4AAB16-B2EA-9CB8-D75F-8E548E2036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2" name="Google Shape;942;p52">
            <a:extLst>
              <a:ext uri="{FF2B5EF4-FFF2-40B4-BE49-F238E27FC236}">
                <a16:creationId xmlns:a16="http://schemas.microsoft.com/office/drawing/2014/main" id="{3435FAA1-AC9E-F2CB-DBF6-302423701FAB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straightConnector1">
            <a:avLst/>
          </a:prstGeom>
          <a:noFill/>
          <a:ln w="9525" cap="flat" cmpd="sng">
            <a:solidFill>
              <a:srgbClr val="FBFFF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43" name="Google Shape;943;p52">
            <a:extLst>
              <a:ext uri="{FF2B5EF4-FFF2-40B4-BE49-F238E27FC236}">
                <a16:creationId xmlns:a16="http://schemas.microsoft.com/office/drawing/2014/main" id="{4DCD9358-073D-892E-84E1-9FD7824039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274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 err="1"/>
              <a:t>PeCatch</a:t>
            </a:r>
            <a:endParaRPr dirty="0"/>
          </a:p>
        </p:txBody>
      </p:sp>
      <p:sp>
        <p:nvSpPr>
          <p:cNvPr id="945" name="Google Shape;945;p52">
            <a:extLst>
              <a:ext uri="{FF2B5EF4-FFF2-40B4-BE49-F238E27FC236}">
                <a16:creationId xmlns:a16="http://schemas.microsoft.com/office/drawing/2014/main" id="{FA9BCD2D-6D78-DB65-05DA-523749C6C1C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  <p:sp>
        <p:nvSpPr>
          <p:cNvPr id="2" name="Google Shape;103;p2">
            <a:extLst>
              <a:ext uri="{FF2B5EF4-FFF2-40B4-BE49-F238E27FC236}">
                <a16:creationId xmlns:a16="http://schemas.microsoft.com/office/drawing/2014/main" id="{37EBB40C-CDA2-7599-D423-CC788755FFD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198" y="1584001"/>
            <a:ext cx="11016000" cy="4772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228600"/>
            <a:r>
              <a:rPr lang="en-US" altLang="zh-CN" dirty="0"/>
              <a:t>A suite of six static gas-waste checkers</a:t>
            </a:r>
          </a:p>
          <a:p>
            <a:pPr marL="685800" lvl="1" indent="-228600"/>
            <a:r>
              <a:rPr lang="en-US" dirty="0"/>
              <a:t>Non-overflowable computation </a:t>
            </a:r>
          </a:p>
          <a:p>
            <a:pPr marL="685800" lvl="1" indent="-228600"/>
            <a:r>
              <a:rPr lang="en-US" dirty="0"/>
              <a:t>Allocation in a loop </a:t>
            </a:r>
          </a:p>
          <a:p>
            <a:pPr marL="685800" lvl="1" indent="-228600"/>
            <a:r>
              <a:rPr lang="en-US" dirty="0"/>
              <a:t>Loop invariant</a:t>
            </a:r>
          </a:p>
          <a:p>
            <a:pPr marL="685800" lvl="1" indent="-228600"/>
            <a:r>
              <a:rPr lang="en-US" dirty="0"/>
              <a:t>Replaceable </a:t>
            </a:r>
            <a:r>
              <a:rPr lang="en-US" dirty="0" err="1"/>
              <a:t>sloads</a:t>
            </a:r>
            <a:r>
              <a:rPr lang="en-US" dirty="0"/>
              <a:t> </a:t>
            </a:r>
          </a:p>
          <a:p>
            <a:pPr marL="685800" lvl="1" indent="-228600"/>
            <a:r>
              <a:rPr lang="en-US" dirty="0"/>
              <a:t>Boolean contract fields </a:t>
            </a:r>
          </a:p>
          <a:p>
            <a:pPr marL="685800" lvl="1" indent="-228600"/>
            <a:r>
              <a:rPr lang="en-US" dirty="0" err="1"/>
              <a:t>Calldata</a:t>
            </a:r>
            <a:r>
              <a:rPr lang="en-US" dirty="0"/>
              <a:t> Parameter</a:t>
            </a:r>
          </a:p>
          <a:p>
            <a:pPr marL="228600" lvl="1" indent="-228600">
              <a:spcBef>
                <a:spcPts val="1000"/>
              </a:spcBef>
              <a:buSzPts val="3200"/>
              <a:buFont typeface="Arial"/>
              <a:buChar char="•"/>
            </a:pPr>
            <a:r>
              <a:rPr lang="en-US" altLang="zh-CN" sz="3200" dirty="0"/>
              <a:t>Implemented based on the Slither framework</a:t>
            </a:r>
          </a:p>
          <a:p>
            <a:pPr marL="685800" lvl="1" indent="-228600"/>
            <a:r>
              <a:rPr lang="en-US" altLang="zh-CN" dirty="0"/>
              <a:t>Performing the analysis on SSA</a:t>
            </a:r>
          </a:p>
          <a:p>
            <a:pPr marL="685800" lvl="1" indent="-228600"/>
            <a:r>
              <a:rPr lang="en-US" altLang="zh-CN" dirty="0"/>
              <a:t>Containing 2065 lines of source code</a:t>
            </a:r>
          </a:p>
        </p:txBody>
      </p:sp>
      <p:sp>
        <p:nvSpPr>
          <p:cNvPr id="3" name="Google Shape;550;p33">
            <a:extLst>
              <a:ext uri="{FF2B5EF4-FFF2-40B4-BE49-F238E27FC236}">
                <a16:creationId xmlns:a16="http://schemas.microsoft.com/office/drawing/2014/main" id="{0F45ED69-A75E-392A-1989-6F2B3FF5A2B7}"/>
              </a:ext>
            </a:extLst>
          </p:cNvPr>
          <p:cNvSpPr/>
          <p:nvPr/>
        </p:nvSpPr>
        <p:spPr>
          <a:xfrm>
            <a:off x="6527800" y="2348906"/>
            <a:ext cx="350520" cy="584433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551;p33">
            <a:extLst>
              <a:ext uri="{FF2B5EF4-FFF2-40B4-BE49-F238E27FC236}">
                <a16:creationId xmlns:a16="http://schemas.microsoft.com/office/drawing/2014/main" id="{5A28C65B-EB70-2554-949F-A558C6050F11}"/>
              </a:ext>
            </a:extLst>
          </p:cNvPr>
          <p:cNvSpPr/>
          <p:nvPr/>
        </p:nvSpPr>
        <p:spPr>
          <a:xfrm>
            <a:off x="6474460" y="3659405"/>
            <a:ext cx="457200" cy="731837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" name="Google Shape;552;p33">
            <a:extLst>
              <a:ext uri="{FF2B5EF4-FFF2-40B4-BE49-F238E27FC236}">
                <a16:creationId xmlns:a16="http://schemas.microsoft.com/office/drawing/2014/main" id="{9F399A62-6865-6C64-0804-94C48112F2CA}"/>
              </a:ext>
            </a:extLst>
          </p:cNvPr>
          <p:cNvCxnSpPr>
            <a:cxnSpLocks/>
          </p:cNvCxnSpPr>
          <p:nvPr/>
        </p:nvCxnSpPr>
        <p:spPr>
          <a:xfrm flipV="1">
            <a:off x="3835300" y="3279717"/>
            <a:ext cx="3043020" cy="46825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" name="Google Shape;553;p33">
            <a:extLst>
              <a:ext uri="{FF2B5EF4-FFF2-40B4-BE49-F238E27FC236}">
                <a16:creationId xmlns:a16="http://schemas.microsoft.com/office/drawing/2014/main" id="{AB20ACE2-DD4D-C1D2-9472-04E9135E5AA2}"/>
              </a:ext>
            </a:extLst>
          </p:cNvPr>
          <p:cNvSpPr txBox="1"/>
          <p:nvPr/>
        </p:nvSpPr>
        <p:spPr>
          <a:xfrm>
            <a:off x="7005320" y="3065376"/>
            <a:ext cx="13462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38CD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memory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538CD5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554;p33">
            <a:extLst>
              <a:ext uri="{FF2B5EF4-FFF2-40B4-BE49-F238E27FC236}">
                <a16:creationId xmlns:a16="http://schemas.microsoft.com/office/drawing/2014/main" id="{BCD688E5-1CED-A49A-0A45-55576EDE82D0}"/>
              </a:ext>
            </a:extLst>
          </p:cNvPr>
          <p:cNvSpPr txBox="1"/>
          <p:nvPr/>
        </p:nvSpPr>
        <p:spPr>
          <a:xfrm>
            <a:off x="7005320" y="2408614"/>
            <a:ext cx="13462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38CD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stack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538CD5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555;p33">
            <a:extLst>
              <a:ext uri="{FF2B5EF4-FFF2-40B4-BE49-F238E27FC236}">
                <a16:creationId xmlns:a16="http://schemas.microsoft.com/office/drawing/2014/main" id="{3963B895-4C46-544C-C625-5ADAE8387C03}"/>
              </a:ext>
            </a:extLst>
          </p:cNvPr>
          <p:cNvSpPr txBox="1"/>
          <p:nvPr/>
        </p:nvSpPr>
        <p:spPr>
          <a:xfrm>
            <a:off x="7005320" y="3771342"/>
            <a:ext cx="13462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38CD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storage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538CD5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556;p33">
            <a:extLst>
              <a:ext uri="{FF2B5EF4-FFF2-40B4-BE49-F238E27FC236}">
                <a16:creationId xmlns:a16="http://schemas.microsoft.com/office/drawing/2014/main" id="{D0F5C4D3-9654-68EF-C3F3-ED975AF27C4A}"/>
              </a:ext>
            </a:extLst>
          </p:cNvPr>
          <p:cNvSpPr txBox="1"/>
          <p:nvPr/>
        </p:nvSpPr>
        <p:spPr>
          <a:xfrm>
            <a:off x="7005320" y="4449276"/>
            <a:ext cx="13462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538CD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calldata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538CD5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" name="Google Shape;557;p33">
            <a:extLst>
              <a:ext uri="{FF2B5EF4-FFF2-40B4-BE49-F238E27FC236}">
                <a16:creationId xmlns:a16="http://schemas.microsoft.com/office/drawing/2014/main" id="{7E5A603E-B9BC-20E9-9EA1-B2B22D82084A}"/>
              </a:ext>
            </a:extLst>
          </p:cNvPr>
          <p:cNvCxnSpPr>
            <a:cxnSpLocks/>
          </p:cNvCxnSpPr>
          <p:nvPr/>
        </p:nvCxnSpPr>
        <p:spPr>
          <a:xfrm flipV="1">
            <a:off x="4480460" y="4680109"/>
            <a:ext cx="2397860" cy="27001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9CE4B9B-C6F9-F339-DBBA-96A84D0CBC10}"/>
              </a:ext>
            </a:extLst>
          </p:cNvPr>
          <p:cNvSpPr txBox="1"/>
          <p:nvPr/>
        </p:nvSpPr>
        <p:spPr>
          <a:xfrm>
            <a:off x="13648267" y="5452533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63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1">
          <a:extLst>
            <a:ext uri="{FF2B5EF4-FFF2-40B4-BE49-F238E27FC236}">
              <a16:creationId xmlns:a16="http://schemas.microsoft.com/office/drawing/2014/main" id="{F950FEF2-0547-B6FB-97E3-9D7563729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2" name="Google Shape;942;p52">
            <a:extLst>
              <a:ext uri="{FF2B5EF4-FFF2-40B4-BE49-F238E27FC236}">
                <a16:creationId xmlns:a16="http://schemas.microsoft.com/office/drawing/2014/main" id="{1E79D1D4-68E2-2947-CC18-487F08769709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straightConnector1">
            <a:avLst/>
          </a:prstGeom>
          <a:noFill/>
          <a:ln w="9525" cap="flat" cmpd="sng">
            <a:solidFill>
              <a:srgbClr val="FBFFF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43" name="Google Shape;943;p52">
            <a:extLst>
              <a:ext uri="{FF2B5EF4-FFF2-40B4-BE49-F238E27FC236}">
                <a16:creationId xmlns:a16="http://schemas.microsoft.com/office/drawing/2014/main" id="{2521D534-60B3-E5C8-24E6-27B263E51CA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274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/>
              <a:t>Detecting Non-overflowable Computation </a:t>
            </a:r>
            <a:endParaRPr dirty="0"/>
          </a:p>
        </p:txBody>
      </p:sp>
      <p:sp>
        <p:nvSpPr>
          <p:cNvPr id="945" name="Google Shape;945;p52">
            <a:extLst>
              <a:ext uri="{FF2B5EF4-FFF2-40B4-BE49-F238E27FC236}">
                <a16:creationId xmlns:a16="http://schemas.microsoft.com/office/drawing/2014/main" id="{DF704CC4-8A19-9FFC-2A70-31BA516A315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  <p:sp>
        <p:nvSpPr>
          <p:cNvPr id="2" name="Google Shape;103;p2">
            <a:extLst>
              <a:ext uri="{FF2B5EF4-FFF2-40B4-BE49-F238E27FC236}">
                <a16:creationId xmlns:a16="http://schemas.microsoft.com/office/drawing/2014/main" id="{7E325FB2-AF04-A939-AA20-F241A04FD7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198" y="1584001"/>
            <a:ext cx="10913535" cy="132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228600"/>
            <a:r>
              <a:rPr lang="en-US" altLang="zh-CN" dirty="0"/>
              <a:t>Pattern-1: non-overflow is ensured by the path conditions</a:t>
            </a:r>
          </a:p>
        </p:txBody>
      </p:sp>
      <p:sp>
        <p:nvSpPr>
          <p:cNvPr id="12" name="Google Shape;372;p21">
            <a:extLst>
              <a:ext uri="{FF2B5EF4-FFF2-40B4-BE49-F238E27FC236}">
                <a16:creationId xmlns:a16="http://schemas.microsoft.com/office/drawing/2014/main" id="{EBC9C5AB-D35D-82F6-9F7C-A123ECD2253C}"/>
              </a:ext>
            </a:extLst>
          </p:cNvPr>
          <p:cNvSpPr txBox="1"/>
          <p:nvPr/>
        </p:nvSpPr>
        <p:spPr>
          <a:xfrm>
            <a:off x="1975254" y="2909557"/>
            <a:ext cx="8241492" cy="378561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 contract</a:t>
            </a:r>
            <a:r>
              <a:rPr lang="en-US" sz="16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 ERC20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 sz="16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     </a:t>
            </a:r>
            <a:r>
              <a:rPr lang="en-US" sz="1600" dirty="0" err="1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uint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 dirty="0" err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totalSupply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6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     mapping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16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address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=&gt;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 dirty="0" err="1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uint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lang="en-US" sz="16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 dirty="0" err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balanceOf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600" dirty="0">
              <a:solidFill>
                <a:srgbClr val="3B3B3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sz="16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 function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 dirty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_mint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16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address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 dirty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to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sz="16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uint256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 dirty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value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lang="en-US" sz="16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internal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 sz="16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        </a:t>
            </a:r>
            <a:r>
              <a:rPr lang="en-US" sz="1600" dirty="0" err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totalSupply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+=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value;</a:t>
            </a:r>
            <a:endParaRPr sz="16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-US" sz="1600" dirty="0" err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balanceOf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[to] </a:t>
            </a:r>
            <a:r>
              <a:rPr lang="en-US" sz="16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+=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value;</a:t>
            </a:r>
            <a:endParaRPr sz="16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    }</a:t>
            </a:r>
            <a:endParaRPr sz="1600" dirty="0">
              <a:solidFill>
                <a:srgbClr val="3B3B3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     function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 dirty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transfer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16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address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 dirty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to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sz="1600" dirty="0" err="1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uint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 dirty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value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lang="en-US" sz="16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external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 dirty="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returns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-US" sz="16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bool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) {</a:t>
            </a:r>
            <a:endParaRPr sz="1600" dirty="0"/>
          </a:p>
          <a:p>
            <a:pPr lvl="0"/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        </a:t>
            </a:r>
            <a:r>
              <a:rPr lang="en-US" sz="1600" dirty="0">
                <a:solidFill>
                  <a:srgbClr val="0000FF"/>
                </a:solidFill>
                <a:latin typeface="Consolas"/>
                <a:sym typeface="Consolas"/>
              </a:rPr>
              <a:t>require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altLang="zh-CN" sz="1600" dirty="0" err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balanceOf</a:t>
            </a:r>
            <a:r>
              <a:rPr lang="en-US" altLang="zh-CN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-US" altLang="zh-CN" sz="1600" dirty="0" err="1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msg.sender</a:t>
            </a:r>
            <a:r>
              <a:rPr lang="en-US" altLang="zh-CN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] &gt;=</a:t>
            </a:r>
            <a:r>
              <a:rPr lang="en-US" altLang="zh-CN" sz="1600" dirty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 value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</a:p>
          <a:p>
            <a:pPr lvl="0"/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      </a:t>
            </a:r>
            <a:r>
              <a:rPr lang="en-US" sz="1600" dirty="0">
                <a:solidFill>
                  <a:srgbClr val="267F99"/>
                </a:solidFill>
                <a:latin typeface="Consolas"/>
                <a:sym typeface="Consolas"/>
              </a:rPr>
              <a:t>  </a:t>
            </a:r>
            <a:r>
              <a:rPr lang="en-US" sz="1600" dirty="0" err="1">
                <a:solidFill>
                  <a:srgbClr val="267F99"/>
                </a:solidFill>
                <a:latin typeface="Consolas"/>
                <a:sym typeface="Consolas"/>
              </a:rPr>
              <a:t>uint</a:t>
            </a:r>
            <a:r>
              <a:rPr lang="en-US" sz="1600" dirty="0">
                <a:solidFill>
                  <a:srgbClr val="267F99"/>
                </a:solidFill>
                <a:latin typeface="Consolas"/>
                <a:sym typeface="Consolas"/>
              </a:rPr>
              <a:t> 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old = </a:t>
            </a:r>
            <a:r>
              <a:rPr lang="en-US" sz="1600" dirty="0" err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balanceOf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-US" sz="1600" dirty="0" err="1">
                <a:solidFill>
                  <a:srgbClr val="0000FF"/>
                </a:solidFill>
                <a:latin typeface="Consolas"/>
                <a:sym typeface="Consolas"/>
              </a:rPr>
              <a:t>msg.sender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];</a:t>
            </a:r>
          </a:p>
          <a:p>
            <a:pPr lvl="0"/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        old -= value;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        </a:t>
            </a:r>
            <a:r>
              <a:rPr lang="en-US" sz="1600" dirty="0" err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balanceOf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-US" sz="1600" dirty="0" err="1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msg.sender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] </a:t>
            </a:r>
            <a:r>
              <a:rPr lang="en-US" sz="16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old;</a:t>
            </a:r>
            <a:endParaRPr sz="16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        </a:t>
            </a:r>
            <a:r>
              <a:rPr lang="en-US" sz="1600" dirty="0" err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balanceOf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[to] </a:t>
            </a:r>
            <a:r>
              <a:rPr lang="en-US" sz="16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+=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value;</a:t>
            </a:r>
            <a:endParaRPr sz="16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         return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true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6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    }}</a:t>
            </a:r>
            <a:endParaRPr sz="1600" b="0" dirty="0">
              <a:solidFill>
                <a:srgbClr val="3B3B3B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" name="矩形 20">
            <a:extLst>
              <a:ext uri="{FF2B5EF4-FFF2-40B4-BE49-F238E27FC236}">
                <a16:creationId xmlns:a16="http://schemas.microsoft.com/office/drawing/2014/main" id="{527C8098-E2ED-2CAE-E877-ED570FE920F0}"/>
              </a:ext>
            </a:extLst>
          </p:cNvPr>
          <p:cNvSpPr/>
          <p:nvPr/>
        </p:nvSpPr>
        <p:spPr>
          <a:xfrm>
            <a:off x="3004386" y="4877759"/>
            <a:ext cx="4615614" cy="30384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20">
            <a:extLst>
              <a:ext uri="{FF2B5EF4-FFF2-40B4-BE49-F238E27FC236}">
                <a16:creationId xmlns:a16="http://schemas.microsoft.com/office/drawing/2014/main" id="{E28BAFD1-72D7-4C43-2AAD-EAEBE5A43E8A}"/>
              </a:ext>
            </a:extLst>
          </p:cNvPr>
          <p:cNvSpPr/>
          <p:nvPr/>
        </p:nvSpPr>
        <p:spPr>
          <a:xfrm>
            <a:off x="3004386" y="5373059"/>
            <a:ext cx="1796214" cy="30384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D190C82-C419-E43B-7110-C0DDC9A31B97}"/>
              </a:ext>
            </a:extLst>
          </p:cNvPr>
          <p:cNvCxnSpPr>
            <a:cxnSpLocks/>
            <a:stCxn id="4" idx="2"/>
            <a:endCxn id="13" idx="0"/>
          </p:cNvCxnSpPr>
          <p:nvPr/>
        </p:nvCxnSpPr>
        <p:spPr>
          <a:xfrm>
            <a:off x="3902493" y="5676900"/>
            <a:ext cx="1927239" cy="67217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Google Shape;173;p5">
            <a:extLst>
              <a:ext uri="{FF2B5EF4-FFF2-40B4-BE49-F238E27FC236}">
                <a16:creationId xmlns:a16="http://schemas.microsoft.com/office/drawing/2014/main" id="{8B05DC92-E86B-3E9D-4EA4-97053283FB5D}"/>
              </a:ext>
            </a:extLst>
          </p:cNvPr>
          <p:cNvSpPr txBox="1"/>
          <p:nvPr/>
        </p:nvSpPr>
        <p:spPr>
          <a:xfrm>
            <a:off x="5215793" y="6349074"/>
            <a:ext cx="1227877" cy="400069"/>
          </a:xfrm>
          <a:prstGeom prst="rect">
            <a:avLst/>
          </a:prstGeom>
          <a:solidFill>
            <a:schemeClr val="lt1"/>
          </a:solidFill>
          <a:ln w="19050">
            <a:solidFill>
              <a:srgbClr val="FF0000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0000"/>
                </a:solidFill>
              </a:rPr>
              <a:t>Pattern-1</a:t>
            </a:r>
            <a:endParaRPr sz="2000" dirty="0">
              <a:solidFill>
                <a:srgbClr val="FF0000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F3CC110-6714-59E5-D83F-6EA17A976E02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5312193" y="5181600"/>
            <a:ext cx="517539" cy="116747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95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4" grpId="0" animBg="1"/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1">
          <a:extLst>
            <a:ext uri="{FF2B5EF4-FFF2-40B4-BE49-F238E27FC236}">
              <a16:creationId xmlns:a16="http://schemas.microsoft.com/office/drawing/2014/main" id="{0A8BB3D2-984D-7764-BE0E-488CE9B68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2" name="Google Shape;942;p52">
            <a:extLst>
              <a:ext uri="{FF2B5EF4-FFF2-40B4-BE49-F238E27FC236}">
                <a16:creationId xmlns:a16="http://schemas.microsoft.com/office/drawing/2014/main" id="{30509CE1-9B03-7BF7-1FD0-C86DBC1401AE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straightConnector1">
            <a:avLst/>
          </a:prstGeom>
          <a:noFill/>
          <a:ln w="9525" cap="flat" cmpd="sng">
            <a:solidFill>
              <a:srgbClr val="FBFFF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43" name="Google Shape;943;p52">
            <a:extLst>
              <a:ext uri="{FF2B5EF4-FFF2-40B4-BE49-F238E27FC236}">
                <a16:creationId xmlns:a16="http://schemas.microsoft.com/office/drawing/2014/main" id="{9073C3F1-F02C-3FBA-FFDA-7822D9994A9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274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/>
              <a:t>Detecting Non-overflowable Computation </a:t>
            </a:r>
            <a:endParaRPr dirty="0"/>
          </a:p>
        </p:txBody>
      </p:sp>
      <p:sp>
        <p:nvSpPr>
          <p:cNvPr id="945" name="Google Shape;945;p52">
            <a:extLst>
              <a:ext uri="{FF2B5EF4-FFF2-40B4-BE49-F238E27FC236}">
                <a16:creationId xmlns:a16="http://schemas.microsoft.com/office/drawing/2014/main" id="{2623C6A5-70CE-B9BE-42D3-E2452BA0F9C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  <p:sp>
        <p:nvSpPr>
          <p:cNvPr id="2" name="Google Shape;103;p2">
            <a:extLst>
              <a:ext uri="{FF2B5EF4-FFF2-40B4-BE49-F238E27FC236}">
                <a16:creationId xmlns:a16="http://schemas.microsoft.com/office/drawing/2014/main" id="{43EFBFAF-EA1C-3317-1B6F-1C478BCB3EF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198" y="1584001"/>
            <a:ext cx="10913535" cy="132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228600"/>
            <a:r>
              <a:rPr lang="en-US" altLang="zh-CN" dirty="0"/>
              <a:t>Pattern-1: non-overflow is ensured by the path conditions</a:t>
            </a:r>
          </a:p>
          <a:p>
            <a:pPr marL="228600" indent="-228600"/>
            <a:r>
              <a:rPr lang="en-US" altLang="zh-CN" dirty="0"/>
              <a:t>Pattern-2: given a&gt;=b, “</a:t>
            </a:r>
            <a:r>
              <a:rPr lang="en-US" altLang="zh-CN" dirty="0" err="1"/>
              <a:t>b+x</a:t>
            </a:r>
            <a:r>
              <a:rPr lang="en-US" altLang="zh-CN" dirty="0"/>
              <a:t>” can be unchecked if “</a:t>
            </a:r>
            <a:r>
              <a:rPr lang="en-US" altLang="zh-CN" dirty="0" err="1"/>
              <a:t>a+x</a:t>
            </a:r>
            <a:r>
              <a:rPr lang="en-US" altLang="zh-CN" dirty="0"/>
              <a:t>” exists</a:t>
            </a:r>
          </a:p>
        </p:txBody>
      </p:sp>
      <p:sp>
        <p:nvSpPr>
          <p:cNvPr id="12" name="Google Shape;372;p21">
            <a:extLst>
              <a:ext uri="{FF2B5EF4-FFF2-40B4-BE49-F238E27FC236}">
                <a16:creationId xmlns:a16="http://schemas.microsoft.com/office/drawing/2014/main" id="{38A71685-ABD5-137B-FA17-7E54FCFF7803}"/>
              </a:ext>
            </a:extLst>
          </p:cNvPr>
          <p:cNvSpPr txBox="1"/>
          <p:nvPr/>
        </p:nvSpPr>
        <p:spPr>
          <a:xfrm>
            <a:off x="1975254" y="2909557"/>
            <a:ext cx="8241492" cy="378561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 contract</a:t>
            </a:r>
            <a:r>
              <a:rPr lang="en-US" sz="16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 ERC20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 sz="16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     </a:t>
            </a:r>
            <a:r>
              <a:rPr lang="en-US" sz="1600" dirty="0" err="1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uint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 dirty="0" err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totalSupply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6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     mapping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16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address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=&gt;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 dirty="0" err="1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uint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lang="en-US" sz="16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 dirty="0" err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balanceOf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600" dirty="0">
              <a:solidFill>
                <a:srgbClr val="3B3B3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sz="16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 function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 dirty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_mint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16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address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 dirty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to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sz="16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uint256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 dirty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value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lang="en-US" sz="16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internal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 sz="16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        </a:t>
            </a:r>
            <a:r>
              <a:rPr lang="en-US" sz="1600" dirty="0" err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totalSupply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+=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value;</a:t>
            </a:r>
            <a:endParaRPr sz="16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-US" sz="1600" dirty="0" err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balanceOf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[to] </a:t>
            </a:r>
            <a:r>
              <a:rPr lang="en-US" sz="16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+=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value;</a:t>
            </a:r>
            <a:endParaRPr sz="16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    }</a:t>
            </a:r>
            <a:endParaRPr sz="1600" dirty="0">
              <a:solidFill>
                <a:srgbClr val="3B3B3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     function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 dirty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transfer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16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address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 dirty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to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sz="1600" dirty="0" err="1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uint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 dirty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value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lang="en-US" sz="16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external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 dirty="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returns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-US" sz="16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bool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) {</a:t>
            </a:r>
            <a:endParaRPr sz="1600" dirty="0"/>
          </a:p>
          <a:p>
            <a:pPr lvl="0"/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        </a:t>
            </a:r>
            <a:r>
              <a:rPr lang="en-US" sz="1600" dirty="0">
                <a:solidFill>
                  <a:srgbClr val="0000FF"/>
                </a:solidFill>
                <a:latin typeface="Consolas"/>
                <a:sym typeface="Consolas"/>
              </a:rPr>
              <a:t>require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altLang="zh-CN" sz="1600" dirty="0" err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balanceOf</a:t>
            </a:r>
            <a:r>
              <a:rPr lang="en-US" altLang="zh-CN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-US" altLang="zh-CN" sz="1600" dirty="0" err="1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msg.sender</a:t>
            </a:r>
            <a:r>
              <a:rPr lang="en-US" altLang="zh-CN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] &gt;=</a:t>
            </a:r>
            <a:r>
              <a:rPr lang="en-US" altLang="zh-CN" sz="1600" dirty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 value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</a:p>
          <a:p>
            <a:pPr lvl="0"/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      </a:t>
            </a:r>
            <a:r>
              <a:rPr lang="en-US" sz="1600" dirty="0">
                <a:solidFill>
                  <a:srgbClr val="267F99"/>
                </a:solidFill>
                <a:latin typeface="Consolas"/>
                <a:sym typeface="Consolas"/>
              </a:rPr>
              <a:t>  </a:t>
            </a:r>
            <a:r>
              <a:rPr lang="en-US" sz="1600" dirty="0" err="1">
                <a:solidFill>
                  <a:srgbClr val="267F99"/>
                </a:solidFill>
                <a:latin typeface="Consolas"/>
                <a:sym typeface="Consolas"/>
              </a:rPr>
              <a:t>uint</a:t>
            </a:r>
            <a:r>
              <a:rPr lang="en-US" sz="1600" dirty="0">
                <a:solidFill>
                  <a:srgbClr val="267F99"/>
                </a:solidFill>
                <a:latin typeface="Consolas"/>
                <a:sym typeface="Consolas"/>
              </a:rPr>
              <a:t> 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old = </a:t>
            </a:r>
            <a:r>
              <a:rPr lang="en-US" sz="1600" dirty="0" err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balanceOf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-US" sz="1600" dirty="0" err="1">
                <a:solidFill>
                  <a:srgbClr val="0000FF"/>
                </a:solidFill>
                <a:latin typeface="Consolas"/>
                <a:sym typeface="Consolas"/>
              </a:rPr>
              <a:t>msg.sender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];</a:t>
            </a:r>
          </a:p>
          <a:p>
            <a:pPr lvl="0"/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        old -= value;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        </a:t>
            </a:r>
            <a:r>
              <a:rPr lang="en-US" sz="1600" dirty="0" err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balanceOf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-US" sz="1600" dirty="0" err="1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msg.sender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] </a:t>
            </a:r>
            <a:r>
              <a:rPr lang="en-US" sz="16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old;</a:t>
            </a:r>
            <a:endParaRPr sz="16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        </a:t>
            </a:r>
            <a:r>
              <a:rPr lang="en-US" sz="1600" dirty="0" err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balanceOf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[to] </a:t>
            </a:r>
            <a:r>
              <a:rPr lang="en-US" sz="16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+=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value;</a:t>
            </a:r>
            <a:endParaRPr sz="16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         return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true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6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    }}</a:t>
            </a:r>
            <a:endParaRPr sz="1600" b="0" dirty="0">
              <a:solidFill>
                <a:srgbClr val="3B3B3B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" name="矩形 20">
            <a:extLst>
              <a:ext uri="{FF2B5EF4-FFF2-40B4-BE49-F238E27FC236}">
                <a16:creationId xmlns:a16="http://schemas.microsoft.com/office/drawing/2014/main" id="{A771B097-C009-269C-3D82-AA168310E887}"/>
              </a:ext>
            </a:extLst>
          </p:cNvPr>
          <p:cNvSpPr/>
          <p:nvPr/>
        </p:nvSpPr>
        <p:spPr>
          <a:xfrm>
            <a:off x="2971800" y="3905873"/>
            <a:ext cx="1422400" cy="228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20">
            <a:extLst>
              <a:ext uri="{FF2B5EF4-FFF2-40B4-BE49-F238E27FC236}">
                <a16:creationId xmlns:a16="http://schemas.microsoft.com/office/drawing/2014/main" id="{9256AD8C-5FAF-CABD-AE8E-DFDC3BC97663}"/>
              </a:ext>
            </a:extLst>
          </p:cNvPr>
          <p:cNvSpPr/>
          <p:nvPr/>
        </p:nvSpPr>
        <p:spPr>
          <a:xfrm>
            <a:off x="2971800" y="4203701"/>
            <a:ext cx="1574800" cy="228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Google Shape;173;p5">
            <a:extLst>
              <a:ext uri="{FF2B5EF4-FFF2-40B4-BE49-F238E27FC236}">
                <a16:creationId xmlns:a16="http://schemas.microsoft.com/office/drawing/2014/main" id="{AE20FA0B-5A9E-9E3A-BF9C-03C8DAFB0387}"/>
              </a:ext>
            </a:extLst>
          </p:cNvPr>
          <p:cNvSpPr txBox="1"/>
          <p:nvPr/>
        </p:nvSpPr>
        <p:spPr>
          <a:xfrm>
            <a:off x="1815695" y="3505804"/>
            <a:ext cx="438555" cy="400069"/>
          </a:xfrm>
          <a:prstGeom prst="rect">
            <a:avLst/>
          </a:prstGeom>
          <a:solidFill>
            <a:schemeClr val="lt1"/>
          </a:solidFill>
          <a:ln w="19050">
            <a:solidFill>
              <a:srgbClr val="FF0000"/>
            </a:solidFill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0000"/>
                </a:solidFill>
              </a:rPr>
              <a:t>a</a:t>
            </a:r>
            <a:endParaRPr sz="2000" dirty="0">
              <a:solidFill>
                <a:srgbClr val="FF0000"/>
              </a:solidFill>
            </a:endParaRPr>
          </a:p>
        </p:txBody>
      </p:sp>
      <p:sp>
        <p:nvSpPr>
          <p:cNvPr id="6" name="Google Shape;173;p5">
            <a:extLst>
              <a:ext uri="{FF2B5EF4-FFF2-40B4-BE49-F238E27FC236}">
                <a16:creationId xmlns:a16="http://schemas.microsoft.com/office/drawing/2014/main" id="{393A3AF2-3AF1-8F13-1389-4CAA75571ADE}"/>
              </a:ext>
            </a:extLst>
          </p:cNvPr>
          <p:cNvSpPr txBox="1"/>
          <p:nvPr/>
        </p:nvSpPr>
        <p:spPr>
          <a:xfrm>
            <a:off x="402784" y="4448439"/>
            <a:ext cx="2007885" cy="707846"/>
          </a:xfrm>
          <a:prstGeom prst="rect">
            <a:avLst/>
          </a:prstGeom>
          <a:solidFill>
            <a:schemeClr val="lt1"/>
          </a:solidFill>
          <a:ln w="19050">
            <a:solidFill>
              <a:srgbClr val="FF0000"/>
            </a:solidFill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0000"/>
                </a:solidFill>
              </a:rPr>
              <a:t>sum(</a:t>
            </a:r>
            <a:r>
              <a:rPr lang="en-US" sz="2000" dirty="0" err="1">
                <a:solidFill>
                  <a:srgbClr val="FF0000"/>
                </a:solidFill>
              </a:rPr>
              <a:t>balanceOf</a:t>
            </a:r>
            <a:r>
              <a:rPr lang="en-US" sz="2000" dirty="0">
                <a:solidFill>
                  <a:srgbClr val="FF0000"/>
                </a:solidFill>
              </a:rPr>
              <a:t>) is b</a:t>
            </a:r>
            <a:endParaRPr sz="2000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5254B3D-97FA-2C3E-680A-DE623A7C7E57}"/>
              </a:ext>
            </a:extLst>
          </p:cNvPr>
          <p:cNvCxnSpPr>
            <a:cxnSpLocks/>
            <a:endCxn id="3" idx="1"/>
          </p:cNvCxnSpPr>
          <p:nvPr/>
        </p:nvCxnSpPr>
        <p:spPr>
          <a:xfrm>
            <a:off x="2254250" y="3704903"/>
            <a:ext cx="717550" cy="31527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EE8D9F5-D84C-F4B4-D85A-0AC36FD89754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2410669" y="4318001"/>
            <a:ext cx="561131" cy="48436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20">
            <a:extLst>
              <a:ext uri="{FF2B5EF4-FFF2-40B4-BE49-F238E27FC236}">
                <a16:creationId xmlns:a16="http://schemas.microsoft.com/office/drawing/2014/main" id="{EB4AAE6E-C5D5-748A-F4CC-4B74A23C8C91}"/>
              </a:ext>
            </a:extLst>
          </p:cNvPr>
          <p:cNvSpPr/>
          <p:nvPr/>
        </p:nvSpPr>
        <p:spPr>
          <a:xfrm>
            <a:off x="2971800" y="4134473"/>
            <a:ext cx="2679700" cy="29782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B101D79-F0F5-C8F3-8F32-7A0CE1860101}"/>
              </a:ext>
            </a:extLst>
          </p:cNvPr>
          <p:cNvCxnSpPr>
            <a:cxnSpLocks/>
          </p:cNvCxnSpPr>
          <p:nvPr/>
        </p:nvCxnSpPr>
        <p:spPr>
          <a:xfrm flipH="1">
            <a:off x="5651500" y="4246916"/>
            <a:ext cx="596900" cy="4477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Google Shape;173;p5">
            <a:extLst>
              <a:ext uri="{FF2B5EF4-FFF2-40B4-BE49-F238E27FC236}">
                <a16:creationId xmlns:a16="http://schemas.microsoft.com/office/drawing/2014/main" id="{7481E8C9-F1C7-8BDE-25E7-7A6C40DBB9DB}"/>
              </a:ext>
            </a:extLst>
          </p:cNvPr>
          <p:cNvSpPr txBox="1"/>
          <p:nvPr/>
        </p:nvSpPr>
        <p:spPr>
          <a:xfrm>
            <a:off x="6248400" y="4078995"/>
            <a:ext cx="2273300" cy="400069"/>
          </a:xfrm>
          <a:prstGeom prst="rect">
            <a:avLst/>
          </a:prstGeom>
          <a:solidFill>
            <a:schemeClr val="lt1"/>
          </a:solidFill>
          <a:ln w="19050">
            <a:solidFill>
              <a:srgbClr val="FF0000"/>
            </a:solidFill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0000"/>
                </a:solidFill>
              </a:rPr>
              <a:t>can be unchecked</a:t>
            </a:r>
            <a:endParaRPr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68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6" grpId="0" animBg="1"/>
      <p:bldP spid="2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1">
          <a:extLst>
            <a:ext uri="{FF2B5EF4-FFF2-40B4-BE49-F238E27FC236}">
              <a16:creationId xmlns:a16="http://schemas.microsoft.com/office/drawing/2014/main" id="{96599E2C-24DA-CF17-1C48-64978DD008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2" name="Google Shape;942;p52">
            <a:extLst>
              <a:ext uri="{FF2B5EF4-FFF2-40B4-BE49-F238E27FC236}">
                <a16:creationId xmlns:a16="http://schemas.microsoft.com/office/drawing/2014/main" id="{D23260D6-2B50-2883-4DA6-5C8BFB62CBBF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straightConnector1">
            <a:avLst/>
          </a:prstGeom>
          <a:noFill/>
          <a:ln w="9525" cap="flat" cmpd="sng">
            <a:solidFill>
              <a:srgbClr val="FBFFF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43" name="Google Shape;943;p52">
            <a:extLst>
              <a:ext uri="{FF2B5EF4-FFF2-40B4-BE49-F238E27FC236}">
                <a16:creationId xmlns:a16="http://schemas.microsoft.com/office/drawing/2014/main" id="{6E865B83-7008-35C2-E177-CD50C231E1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274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/>
              <a:t>Evaluation Methodology</a:t>
            </a:r>
            <a:endParaRPr dirty="0"/>
          </a:p>
        </p:txBody>
      </p:sp>
      <p:sp>
        <p:nvSpPr>
          <p:cNvPr id="945" name="Google Shape;945;p52">
            <a:extLst>
              <a:ext uri="{FF2B5EF4-FFF2-40B4-BE49-F238E27FC236}">
                <a16:creationId xmlns:a16="http://schemas.microsoft.com/office/drawing/2014/main" id="{FC260537-FBD9-07C0-355D-09162732358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  <p:sp>
        <p:nvSpPr>
          <p:cNvPr id="2" name="Google Shape;103;p2">
            <a:extLst>
              <a:ext uri="{FF2B5EF4-FFF2-40B4-BE49-F238E27FC236}">
                <a16:creationId xmlns:a16="http://schemas.microsoft.com/office/drawing/2014/main" id="{F84A9CC3-35A9-FC53-F1ED-08CDF86E613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198" y="1584001"/>
            <a:ext cx="11016000" cy="4772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228600"/>
            <a:r>
              <a:rPr lang="en-US" altLang="zh-CN" dirty="0"/>
              <a:t>Benchmarks</a:t>
            </a:r>
          </a:p>
          <a:p>
            <a:pPr marL="685800" lvl="1" indent="-228600"/>
            <a:r>
              <a:rPr lang="en-US" altLang="zh-CN" dirty="0"/>
              <a:t>the 5 Solidity programs in the empirical study +</a:t>
            </a:r>
            <a:r>
              <a:rPr lang="zh-CN" altLang="en-US" dirty="0"/>
              <a:t> </a:t>
            </a:r>
            <a:r>
              <a:rPr lang="en-US" altLang="zh-CN" dirty="0"/>
              <a:t>4 additional programs</a:t>
            </a:r>
          </a:p>
          <a:p>
            <a:pPr marL="228600" lvl="1" indent="-228600">
              <a:spcBef>
                <a:spcPts val="1000"/>
              </a:spcBef>
              <a:buSzPts val="3200"/>
              <a:buFont typeface="Arial"/>
              <a:buChar char="•"/>
            </a:pPr>
            <a:r>
              <a:rPr lang="en-US" altLang="zh-CN" sz="3200" dirty="0"/>
              <a:t>Baselines</a:t>
            </a:r>
          </a:p>
          <a:p>
            <a:pPr marL="685800" lvl="1" indent="-228600"/>
            <a:r>
              <a:rPr lang="en-US" altLang="zh-CN" dirty="0"/>
              <a:t>Existing Techs: Slither, python-solidity-optimizer, </a:t>
            </a:r>
            <a:r>
              <a:rPr lang="en-US" altLang="zh-CN" dirty="0" err="1"/>
              <a:t>GasSaver</a:t>
            </a:r>
            <a:r>
              <a:rPr lang="en-US" altLang="zh-CN" dirty="0"/>
              <a:t>, </a:t>
            </a:r>
            <a:r>
              <a:rPr lang="en-US" altLang="zh-CN" dirty="0" err="1"/>
              <a:t>MadMax</a:t>
            </a:r>
            <a:endParaRPr lang="en-US" altLang="zh-CN" dirty="0"/>
          </a:p>
          <a:p>
            <a:pPr marL="685800" lvl="1" indent="-228600"/>
            <a:r>
              <a:rPr lang="en-US" altLang="zh-CN" dirty="0"/>
              <a:t>Compilers: the Solidity compiler (</a:t>
            </a:r>
            <a:r>
              <a:rPr lang="en-US" altLang="zh-CN" dirty="0" err="1"/>
              <a:t>solc</a:t>
            </a:r>
            <a:r>
              <a:rPr lang="en-US" altLang="zh-CN" dirty="0"/>
              <a:t>), LLVM</a:t>
            </a:r>
          </a:p>
          <a:p>
            <a:pPr marL="228600" lvl="1" indent="-228600">
              <a:spcBef>
                <a:spcPts val="1000"/>
              </a:spcBef>
              <a:buSzPts val="3200"/>
              <a:buFont typeface="Arial"/>
              <a:buChar char="•"/>
            </a:pPr>
            <a:r>
              <a:rPr lang="en-US" altLang="zh-CN" sz="3200" dirty="0"/>
              <a:t>Evaluation Metrics</a:t>
            </a:r>
          </a:p>
          <a:p>
            <a:pPr marL="685800" lvl="1" indent="-228600"/>
            <a:r>
              <a:rPr lang="en-US" altLang="zh-CN" dirty="0"/>
              <a:t>Effectiveness: How many gas wastes are detected</a:t>
            </a:r>
          </a:p>
          <a:p>
            <a:pPr marL="685800" lvl="1" indent="-228600"/>
            <a:r>
              <a:rPr lang="en-US" altLang="zh-CN" dirty="0"/>
              <a:t>Accuracy: How many false positives are reported</a:t>
            </a:r>
          </a:p>
          <a:p>
            <a:pPr marL="685800" lvl="1" indent="-228600"/>
            <a:r>
              <a:rPr lang="en-US" altLang="zh-CN" dirty="0"/>
              <a:t>Coverage: the proportion of gas wastes is covered</a:t>
            </a:r>
          </a:p>
          <a:p>
            <a:pPr marL="228600" lvl="1" indent="-228600">
              <a:spcBef>
                <a:spcPts val="1000"/>
              </a:spcBef>
              <a:buSzPts val="3200"/>
              <a:buFont typeface="Arial"/>
              <a:buChar char="•"/>
            </a:pPr>
            <a:endParaRPr lang="en-US" altLang="zh-CN" sz="3200" dirty="0"/>
          </a:p>
        </p:txBody>
      </p:sp>
    </p:spTree>
    <p:extLst>
      <p:ext uri="{BB962C8B-B14F-4D97-AF65-F5344CB8AC3E}">
        <p14:creationId xmlns:p14="http://schemas.microsoft.com/office/powerpoint/2010/main" val="403735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1">
          <a:extLst>
            <a:ext uri="{FF2B5EF4-FFF2-40B4-BE49-F238E27FC236}">
              <a16:creationId xmlns:a16="http://schemas.microsoft.com/office/drawing/2014/main" id="{C539C40D-DE7E-46BB-E9C6-C4AC67DAF4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2" name="Google Shape;942;p52">
            <a:extLst>
              <a:ext uri="{FF2B5EF4-FFF2-40B4-BE49-F238E27FC236}">
                <a16:creationId xmlns:a16="http://schemas.microsoft.com/office/drawing/2014/main" id="{E7129399-FE50-18B4-3AD5-48EB41FA0BB8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straightConnector1">
            <a:avLst/>
          </a:prstGeom>
          <a:noFill/>
          <a:ln w="9525" cap="flat" cmpd="sng">
            <a:solidFill>
              <a:srgbClr val="FBFFF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43" name="Google Shape;943;p52">
            <a:extLst>
              <a:ext uri="{FF2B5EF4-FFF2-40B4-BE49-F238E27FC236}">
                <a16:creationId xmlns:a16="http://schemas.microsoft.com/office/drawing/2014/main" id="{3B454D17-A490-3097-59BB-666728F5AA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274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/>
              <a:t>Effectiveness and Accuracy</a:t>
            </a:r>
            <a:endParaRPr dirty="0"/>
          </a:p>
        </p:txBody>
      </p:sp>
      <p:sp>
        <p:nvSpPr>
          <p:cNvPr id="945" name="Google Shape;945;p52">
            <a:extLst>
              <a:ext uri="{FF2B5EF4-FFF2-40B4-BE49-F238E27FC236}">
                <a16:creationId xmlns:a16="http://schemas.microsoft.com/office/drawing/2014/main" id="{BF6ABCE5-0FF5-8529-90B8-AE91A9DD6A9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  <p:graphicFrame>
        <p:nvGraphicFramePr>
          <p:cNvPr id="5" name="Google Shape;623;p37">
            <a:extLst>
              <a:ext uri="{FF2B5EF4-FFF2-40B4-BE49-F238E27FC236}">
                <a16:creationId xmlns:a16="http://schemas.microsoft.com/office/drawing/2014/main" id="{8137E736-D2F1-1685-0A37-B06A7BF5FF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0511132"/>
              </p:ext>
            </p:extLst>
          </p:nvPr>
        </p:nvGraphicFramePr>
        <p:xfrm>
          <a:off x="376907" y="1842732"/>
          <a:ext cx="8144368" cy="402347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555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58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63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5407">
                  <a:extLst>
                    <a:ext uri="{9D8B030D-6E8A-4147-A177-3AD203B41FA5}">
                      <a16:colId xmlns:a16="http://schemas.microsoft.com/office/drawing/2014/main" val="610168655"/>
                    </a:ext>
                  </a:extLst>
                </a:gridCol>
                <a:gridCol w="8406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86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8220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PeCatch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SL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GS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MM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solc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LLVM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20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OpenZeppelin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139</a:t>
                      </a:r>
                      <a:r>
                        <a:rPr lang="en-US" sz="1800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sz="1800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sz="1800" baseline="-25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sz="1800" baseline="-25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lang="en-US" sz="1800" baseline="-25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sz="1800" baseline="-25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</a:t>
                      </a:r>
                      <a:r>
                        <a:rPr lang="en-US" sz="1800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sz="1800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20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Uniswap V3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r>
                        <a:rPr lang="en-US" sz="1800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sz="1800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lang="en-US" sz="1800" baseline="-25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sz="1800" baseline="-25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20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uniswap-lib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n-US" sz="1800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sz="1800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800" baseline="-25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800" baseline="-25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20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solmate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800" baseline="-25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sz="1800" baseline="-25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20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Seaport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</a:t>
                      </a:r>
                      <a:r>
                        <a:rPr lang="en-US" sz="1800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sz="1800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800" baseline="-25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sz="1800" baseline="-25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20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SeaDrop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r>
                        <a:rPr lang="en-US" sz="1800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sz="1800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800" baseline="-25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sz="1800" baseline="-25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20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V3-Periphery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</a:t>
                      </a:r>
                      <a:r>
                        <a:rPr lang="en-US" sz="1800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sz="1800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1800" baseline="-25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sz="1800" baseline="-25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800" baseline="-25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sz="1800" baseline="-25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r>
                        <a:rPr lang="en-US" sz="1800" baseline="-25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sz="1800" baseline="-25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20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V2-Periphery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  <a:r>
                        <a:rPr lang="en-US" sz="1800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sz="1800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n-US" sz="1800" baseline="-25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sz="1800" baseline="-25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lang="en-US" sz="1800" baseline="-25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sz="1800" baseline="-25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20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Uniswap V2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sz="1800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sz="1800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20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302</a:t>
                      </a:r>
                      <a:r>
                        <a:rPr lang="en-US" sz="1800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sz="1800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r>
                        <a:rPr lang="en-US" sz="1800" baseline="-25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sz="1800" baseline="-25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n-US" sz="1800" baseline="-25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sz="1800" baseline="-25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63</a:t>
                      </a:r>
                      <a:r>
                        <a:rPr lang="en-US" sz="1800" baseline="-25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sz="1800" baseline="-25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252CCD2-944F-A130-EC55-3CE7D49D5B10}"/>
              </a:ext>
            </a:extLst>
          </p:cNvPr>
          <p:cNvSpPr txBox="1"/>
          <p:nvPr/>
        </p:nvSpPr>
        <p:spPr>
          <a:xfrm>
            <a:off x="8522672" y="2531233"/>
            <a:ext cx="36986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18288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SL:</a:t>
            </a:r>
            <a:r>
              <a:rPr lang="zh-CN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Slither</a:t>
            </a:r>
          </a:p>
          <a:p>
            <a:pPr marL="182880" indent="18288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PO: python-solidity-optimizer</a:t>
            </a:r>
          </a:p>
          <a:p>
            <a:pPr marL="182880" indent="18288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GS:</a:t>
            </a:r>
            <a:r>
              <a:rPr lang="zh-CN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GasSaver</a:t>
            </a:r>
            <a:endParaRPr lang="en-US" altLang="zh-C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2880" indent="18288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MM:</a:t>
            </a:r>
            <a:r>
              <a:rPr lang="zh-CN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MadMax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矩形 20">
            <a:extLst>
              <a:ext uri="{FF2B5EF4-FFF2-40B4-BE49-F238E27FC236}">
                <a16:creationId xmlns:a16="http://schemas.microsoft.com/office/drawing/2014/main" id="{A4C9B3E0-7A4C-E49D-900F-E6A920AAE793}"/>
              </a:ext>
            </a:extLst>
          </p:cNvPr>
          <p:cNvSpPr/>
          <p:nvPr/>
        </p:nvSpPr>
        <p:spPr>
          <a:xfrm>
            <a:off x="1951892" y="1586213"/>
            <a:ext cx="1055078" cy="448878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Google Shape;173;p5">
            <a:extLst>
              <a:ext uri="{FF2B5EF4-FFF2-40B4-BE49-F238E27FC236}">
                <a16:creationId xmlns:a16="http://schemas.microsoft.com/office/drawing/2014/main" id="{6FC7953A-3EC2-C6A9-25CA-37B1926208A0}"/>
              </a:ext>
            </a:extLst>
          </p:cNvPr>
          <p:cNvSpPr txBox="1"/>
          <p:nvPr/>
        </p:nvSpPr>
        <p:spPr>
          <a:xfrm>
            <a:off x="3227108" y="6107525"/>
            <a:ext cx="2171366" cy="707846"/>
          </a:xfrm>
          <a:prstGeom prst="rect">
            <a:avLst/>
          </a:prstGeom>
          <a:solidFill>
            <a:schemeClr val="lt1"/>
          </a:solidFill>
          <a:ln w="19050"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0000"/>
                </a:solidFill>
              </a:rPr>
              <a:t>more gas wastes than baselines</a:t>
            </a:r>
            <a:endParaRPr sz="2000" dirty="0">
              <a:solidFill>
                <a:srgbClr val="FF0000"/>
              </a:solidFill>
            </a:endParaRPr>
          </a:p>
        </p:txBody>
      </p:sp>
      <p:sp>
        <p:nvSpPr>
          <p:cNvPr id="12" name="Rectangular Callout 11">
            <a:extLst>
              <a:ext uri="{FF2B5EF4-FFF2-40B4-BE49-F238E27FC236}">
                <a16:creationId xmlns:a16="http://schemas.microsoft.com/office/drawing/2014/main" id="{7EC683F2-33C6-481F-50CC-6EB78C09A253}"/>
              </a:ext>
            </a:extLst>
          </p:cNvPr>
          <p:cNvSpPr/>
          <p:nvPr/>
        </p:nvSpPr>
        <p:spPr>
          <a:xfrm>
            <a:off x="3227108" y="6107525"/>
            <a:ext cx="2171366" cy="707846"/>
          </a:xfrm>
          <a:prstGeom prst="wedgeRectCallout">
            <a:avLst>
              <a:gd name="adj1" fmla="val -58690"/>
              <a:gd name="adj2" fmla="val -105171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3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1">
          <a:extLst>
            <a:ext uri="{FF2B5EF4-FFF2-40B4-BE49-F238E27FC236}">
              <a16:creationId xmlns:a16="http://schemas.microsoft.com/office/drawing/2014/main" id="{4C16A31F-5E0A-B508-D31A-7649CFCAC4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2" name="Google Shape;942;p52">
            <a:extLst>
              <a:ext uri="{FF2B5EF4-FFF2-40B4-BE49-F238E27FC236}">
                <a16:creationId xmlns:a16="http://schemas.microsoft.com/office/drawing/2014/main" id="{5A6C790E-8966-0AA1-E6C4-21AF97D441A1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straightConnector1">
            <a:avLst/>
          </a:prstGeom>
          <a:noFill/>
          <a:ln w="9525" cap="flat" cmpd="sng">
            <a:solidFill>
              <a:srgbClr val="FBFFF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43" name="Google Shape;943;p52">
            <a:extLst>
              <a:ext uri="{FF2B5EF4-FFF2-40B4-BE49-F238E27FC236}">
                <a16:creationId xmlns:a16="http://schemas.microsoft.com/office/drawing/2014/main" id="{FE633F8B-8F89-89F2-D780-8B0F669D31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274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/>
              <a:t>Effectiveness and Accuracy</a:t>
            </a:r>
            <a:endParaRPr dirty="0"/>
          </a:p>
        </p:txBody>
      </p:sp>
      <p:sp>
        <p:nvSpPr>
          <p:cNvPr id="945" name="Google Shape;945;p52">
            <a:extLst>
              <a:ext uri="{FF2B5EF4-FFF2-40B4-BE49-F238E27FC236}">
                <a16:creationId xmlns:a16="http://schemas.microsoft.com/office/drawing/2014/main" id="{F613882F-4345-D39F-8E84-04E0B4F29CA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  <p:graphicFrame>
        <p:nvGraphicFramePr>
          <p:cNvPr id="5" name="Google Shape;623;p37">
            <a:extLst>
              <a:ext uri="{FF2B5EF4-FFF2-40B4-BE49-F238E27FC236}">
                <a16:creationId xmlns:a16="http://schemas.microsoft.com/office/drawing/2014/main" id="{D7A5A59F-581F-C882-14F2-8FC26C83C202}"/>
              </a:ext>
            </a:extLst>
          </p:cNvPr>
          <p:cNvGraphicFramePr/>
          <p:nvPr/>
        </p:nvGraphicFramePr>
        <p:xfrm>
          <a:off x="376907" y="1842732"/>
          <a:ext cx="8144368" cy="402347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555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58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63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5407">
                  <a:extLst>
                    <a:ext uri="{9D8B030D-6E8A-4147-A177-3AD203B41FA5}">
                      <a16:colId xmlns:a16="http://schemas.microsoft.com/office/drawing/2014/main" val="610168655"/>
                    </a:ext>
                  </a:extLst>
                </a:gridCol>
                <a:gridCol w="8406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86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8220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PeCatch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SL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GS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MM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solc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LLVM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20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OpenZeppelin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139</a:t>
                      </a:r>
                      <a:r>
                        <a:rPr lang="en-US" sz="1800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sz="1800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sz="1800" baseline="-25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sz="1800" baseline="-25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lang="en-US" sz="1800" baseline="-25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sz="1800" baseline="-25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</a:t>
                      </a:r>
                      <a:r>
                        <a:rPr lang="en-US" sz="1800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sz="1800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20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Uniswap V3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r>
                        <a:rPr lang="en-US" sz="1800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sz="1800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lang="en-US" sz="1800" baseline="-25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sz="1800" baseline="-25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20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uniswap-lib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n-US" sz="1800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sz="1800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800" baseline="-25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800" baseline="-25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20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solmate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800" baseline="-25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sz="1800" baseline="-25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20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Seaport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</a:t>
                      </a:r>
                      <a:r>
                        <a:rPr lang="en-US" sz="1800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sz="1800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800" baseline="-25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sz="1800" baseline="-25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20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SeaDrop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r>
                        <a:rPr lang="en-US" sz="1800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sz="1800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800" baseline="-25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sz="1800" baseline="-25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20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V3-Periphery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</a:t>
                      </a:r>
                      <a:r>
                        <a:rPr lang="en-US" sz="1800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sz="1800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1800" baseline="-25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sz="1800" baseline="-25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800" baseline="-25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sz="1800" baseline="-25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r>
                        <a:rPr lang="en-US" sz="1800" baseline="-25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sz="1800" baseline="-25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20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V2-Periphery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  <a:r>
                        <a:rPr lang="en-US" sz="1800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sz="1800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n-US" sz="1800" baseline="-25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sz="1800" baseline="-25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lang="en-US" sz="1800" baseline="-25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sz="1800" baseline="-25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20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Uniswap V2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sz="1800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sz="1800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20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302</a:t>
                      </a:r>
                      <a:r>
                        <a:rPr lang="en-US" sz="1800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sz="1800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r>
                        <a:rPr lang="en-US" sz="1800" baseline="-25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sz="1800" baseline="-25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n-US" sz="1800" baseline="-25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sz="1800" baseline="-25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63</a:t>
                      </a:r>
                      <a:r>
                        <a:rPr lang="en-US" sz="1800" baseline="-25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sz="1800" baseline="-25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E49291E-F546-88F6-7D22-F46F6FDEF96D}"/>
              </a:ext>
            </a:extLst>
          </p:cNvPr>
          <p:cNvSpPr txBox="1"/>
          <p:nvPr/>
        </p:nvSpPr>
        <p:spPr>
          <a:xfrm>
            <a:off x="8522672" y="2531233"/>
            <a:ext cx="36986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18288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SL:</a:t>
            </a:r>
            <a:r>
              <a:rPr lang="zh-CN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Slither</a:t>
            </a:r>
          </a:p>
          <a:p>
            <a:pPr marL="182880" indent="18288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PO: python-solidity-optimizer</a:t>
            </a:r>
          </a:p>
          <a:p>
            <a:pPr marL="182880" indent="18288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GS:</a:t>
            </a:r>
            <a:r>
              <a:rPr lang="zh-CN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GasSaver</a:t>
            </a:r>
            <a:endParaRPr lang="en-US" altLang="zh-C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2880" indent="18288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MM:</a:t>
            </a:r>
            <a:r>
              <a:rPr lang="zh-CN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MadMax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矩形 20">
            <a:extLst>
              <a:ext uri="{FF2B5EF4-FFF2-40B4-BE49-F238E27FC236}">
                <a16:creationId xmlns:a16="http://schemas.microsoft.com/office/drawing/2014/main" id="{6FA5E87A-B098-D211-5BE0-260D82F9CB99}"/>
              </a:ext>
            </a:extLst>
          </p:cNvPr>
          <p:cNvSpPr/>
          <p:nvPr/>
        </p:nvSpPr>
        <p:spPr>
          <a:xfrm>
            <a:off x="1951892" y="1586213"/>
            <a:ext cx="1055078" cy="448878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Google Shape;173;p5">
            <a:extLst>
              <a:ext uri="{FF2B5EF4-FFF2-40B4-BE49-F238E27FC236}">
                <a16:creationId xmlns:a16="http://schemas.microsoft.com/office/drawing/2014/main" id="{9A5EA35D-CA28-11D9-65FF-E58144019272}"/>
              </a:ext>
            </a:extLst>
          </p:cNvPr>
          <p:cNvSpPr txBox="1"/>
          <p:nvPr/>
        </p:nvSpPr>
        <p:spPr>
          <a:xfrm>
            <a:off x="3156768" y="6107525"/>
            <a:ext cx="1555907" cy="707846"/>
          </a:xfrm>
          <a:prstGeom prst="rect">
            <a:avLst/>
          </a:prstGeom>
          <a:solidFill>
            <a:schemeClr val="lt1"/>
          </a:solidFill>
          <a:ln w="19050"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0000"/>
                </a:solidFill>
              </a:rPr>
              <a:t>zero false positives</a:t>
            </a:r>
            <a:endParaRPr sz="2000" dirty="0">
              <a:solidFill>
                <a:srgbClr val="FF0000"/>
              </a:solidFill>
            </a:endParaRPr>
          </a:p>
        </p:txBody>
      </p:sp>
      <p:sp>
        <p:nvSpPr>
          <p:cNvPr id="12" name="Rectangular Callout 11">
            <a:extLst>
              <a:ext uri="{FF2B5EF4-FFF2-40B4-BE49-F238E27FC236}">
                <a16:creationId xmlns:a16="http://schemas.microsoft.com/office/drawing/2014/main" id="{A16F1C52-8D33-D390-EF82-8AFD5089B693}"/>
              </a:ext>
            </a:extLst>
          </p:cNvPr>
          <p:cNvSpPr/>
          <p:nvPr/>
        </p:nvSpPr>
        <p:spPr>
          <a:xfrm>
            <a:off x="3227108" y="6107525"/>
            <a:ext cx="1432815" cy="707846"/>
          </a:xfrm>
          <a:prstGeom prst="wedgeRectCallout">
            <a:avLst>
              <a:gd name="adj1" fmla="val -62372"/>
              <a:gd name="adj2" fmla="val -105171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337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>
          <a:extLst>
            <a:ext uri="{FF2B5EF4-FFF2-40B4-BE49-F238E27FC236}">
              <a16:creationId xmlns:a16="http://schemas.microsoft.com/office/drawing/2014/main" id="{10834BAF-F935-D461-C584-6C004495EB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>
            <a:extLst>
              <a:ext uri="{FF2B5EF4-FFF2-40B4-BE49-F238E27FC236}">
                <a16:creationId xmlns:a16="http://schemas.microsoft.com/office/drawing/2014/main" id="{0D142D96-4945-2A9C-9271-1DE629A1163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1" name="Google Shape;101;p2">
            <a:extLst>
              <a:ext uri="{FF2B5EF4-FFF2-40B4-BE49-F238E27FC236}">
                <a16:creationId xmlns:a16="http://schemas.microsoft.com/office/drawing/2014/main" id="{FDB4736C-B3A2-23DA-C8A2-81CD83B7214D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straightConnector1">
            <a:avLst/>
          </a:prstGeom>
          <a:noFill/>
          <a:ln w="9525" cap="flat" cmpd="sng">
            <a:solidFill>
              <a:srgbClr val="FBFFF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">
            <a:extLst>
              <a:ext uri="{FF2B5EF4-FFF2-40B4-BE49-F238E27FC236}">
                <a16:creationId xmlns:a16="http://schemas.microsoft.com/office/drawing/2014/main" id="{2D7AE2C4-989F-6550-CD04-C5DA21EF55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274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altLang="zh-CN" dirty="0"/>
              <a:t>Gas Usage Computation</a:t>
            </a:r>
            <a:endParaRPr dirty="0"/>
          </a:p>
        </p:txBody>
      </p:sp>
      <p:sp>
        <p:nvSpPr>
          <p:cNvPr id="103" name="Google Shape;103;p2">
            <a:extLst>
              <a:ext uri="{FF2B5EF4-FFF2-40B4-BE49-F238E27FC236}">
                <a16:creationId xmlns:a16="http://schemas.microsoft.com/office/drawing/2014/main" id="{C9ADD3A1-CA2A-D017-0F2F-C4049252E56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198" y="1584001"/>
            <a:ext cx="11016000" cy="1243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228600"/>
            <a:r>
              <a:rPr lang="en-US" dirty="0"/>
              <a:t>Depending on a complex model, c</a:t>
            </a:r>
            <a:r>
              <a:rPr lang="en-US" altLang="zh-CN" dirty="0"/>
              <a:t>onsidering </a:t>
            </a:r>
          </a:p>
          <a:p>
            <a:pPr marL="685800" lvl="1" indent="-228600"/>
            <a:r>
              <a:rPr lang="en-US" altLang="zh-CN" dirty="0"/>
              <a:t>instructions, data store</a:t>
            </a:r>
            <a:r>
              <a:rPr lang="zh-CN" altLang="en-US" dirty="0"/>
              <a:t> </a:t>
            </a:r>
            <a:r>
              <a:rPr lang="en-US" altLang="zh-CN" dirty="0"/>
              <a:t>areas, and data values</a:t>
            </a:r>
          </a:p>
        </p:txBody>
      </p:sp>
      <p:sp>
        <p:nvSpPr>
          <p:cNvPr id="12" name="Google Shape;372;p21">
            <a:extLst>
              <a:ext uri="{FF2B5EF4-FFF2-40B4-BE49-F238E27FC236}">
                <a16:creationId xmlns:a16="http://schemas.microsoft.com/office/drawing/2014/main" id="{92309CEE-E3AD-46E1-B4C6-2A9A3088895D}"/>
              </a:ext>
            </a:extLst>
          </p:cNvPr>
          <p:cNvSpPr txBox="1"/>
          <p:nvPr/>
        </p:nvSpPr>
        <p:spPr>
          <a:xfrm>
            <a:off x="1975254" y="2983456"/>
            <a:ext cx="8241492" cy="378561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 contract</a:t>
            </a:r>
            <a:r>
              <a:rPr lang="en-US" sz="16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 ERC20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 sz="16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     </a:t>
            </a:r>
            <a:r>
              <a:rPr lang="en-US" sz="1600" dirty="0" err="1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uint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 dirty="0" err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totalSupply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6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     mapping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16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address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=&gt;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 dirty="0" err="1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uint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lang="en-US" sz="16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 dirty="0" err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balanceOf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600" dirty="0">
              <a:solidFill>
                <a:srgbClr val="3B3B3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sz="16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 function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 dirty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_mint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16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address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 dirty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to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sz="16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uint256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 dirty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value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lang="en-US" sz="16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internal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 sz="16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        </a:t>
            </a:r>
            <a:r>
              <a:rPr lang="en-US" sz="1600" dirty="0" err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totalSupply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+=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value;</a:t>
            </a:r>
            <a:endParaRPr sz="16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-US" sz="1600" dirty="0" err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balanceOf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[to] </a:t>
            </a:r>
            <a:r>
              <a:rPr lang="en-US" sz="16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+=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value;</a:t>
            </a:r>
            <a:endParaRPr sz="16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    }</a:t>
            </a:r>
            <a:endParaRPr sz="1600" dirty="0">
              <a:solidFill>
                <a:srgbClr val="3B3B3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     function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 dirty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transfer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16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address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 dirty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to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sz="1600" dirty="0" err="1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uint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 dirty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value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lang="en-US" sz="16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external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 dirty="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returns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-US" sz="16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bool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) {</a:t>
            </a:r>
            <a:endParaRPr sz="1600" dirty="0"/>
          </a:p>
          <a:p>
            <a:pPr lvl="0"/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        </a:t>
            </a:r>
            <a:r>
              <a:rPr lang="en-US" sz="1600" dirty="0">
                <a:solidFill>
                  <a:srgbClr val="0000FF"/>
                </a:solidFill>
                <a:latin typeface="Consolas"/>
                <a:sym typeface="Consolas"/>
              </a:rPr>
              <a:t>require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altLang="zh-CN" sz="1600" dirty="0" err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balanceOf</a:t>
            </a:r>
            <a:r>
              <a:rPr lang="en-US" altLang="zh-CN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-US" altLang="zh-CN" sz="1600" dirty="0" err="1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msg.sender</a:t>
            </a:r>
            <a:r>
              <a:rPr lang="en-US" altLang="zh-CN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] &gt;=</a:t>
            </a:r>
            <a:r>
              <a:rPr lang="en-US" altLang="zh-CN" sz="1600" dirty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 value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</a:p>
          <a:p>
            <a:pPr lvl="0"/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      </a:t>
            </a:r>
            <a:r>
              <a:rPr lang="en-US" sz="1600" dirty="0">
                <a:solidFill>
                  <a:srgbClr val="267F99"/>
                </a:solidFill>
                <a:latin typeface="Consolas"/>
                <a:sym typeface="Consolas"/>
              </a:rPr>
              <a:t>  </a:t>
            </a:r>
            <a:r>
              <a:rPr lang="en-US" sz="1600" dirty="0" err="1">
                <a:solidFill>
                  <a:srgbClr val="267F99"/>
                </a:solidFill>
                <a:latin typeface="Consolas"/>
                <a:sym typeface="Consolas"/>
              </a:rPr>
              <a:t>uint</a:t>
            </a:r>
            <a:r>
              <a:rPr lang="en-US" sz="1600" dirty="0">
                <a:solidFill>
                  <a:srgbClr val="267F99"/>
                </a:solidFill>
                <a:latin typeface="Consolas"/>
                <a:sym typeface="Consolas"/>
              </a:rPr>
              <a:t> 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old = </a:t>
            </a:r>
            <a:r>
              <a:rPr lang="en-US" sz="1600" dirty="0" err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balanceOf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-US" sz="1600" dirty="0" err="1">
                <a:solidFill>
                  <a:srgbClr val="0000FF"/>
                </a:solidFill>
                <a:latin typeface="Consolas"/>
                <a:sym typeface="Consolas"/>
              </a:rPr>
              <a:t>msg.sender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];</a:t>
            </a:r>
          </a:p>
          <a:p>
            <a:pPr lvl="0"/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        </a:t>
            </a:r>
            <a:r>
              <a:rPr lang="en-US" sz="1600" dirty="0">
                <a:solidFill>
                  <a:srgbClr val="0000FF"/>
                </a:solidFill>
                <a:latin typeface="Consolas"/>
                <a:sym typeface="Consolas"/>
              </a:rPr>
              <a:t>unchecked 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{old -= value;}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        </a:t>
            </a:r>
            <a:r>
              <a:rPr lang="en-US" sz="1600" dirty="0" err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balanceOf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-US" sz="1600" dirty="0" err="1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msg.sender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] </a:t>
            </a:r>
            <a:r>
              <a:rPr lang="en-US" sz="16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old;</a:t>
            </a:r>
            <a:endParaRPr sz="16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        </a:t>
            </a:r>
            <a:r>
              <a:rPr lang="en-US" sz="1600" dirty="0" err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balanceOf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[to] </a:t>
            </a:r>
            <a:r>
              <a:rPr lang="en-US" sz="16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+=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value;</a:t>
            </a:r>
            <a:endParaRPr sz="16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         return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true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6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    }}</a:t>
            </a:r>
            <a:endParaRPr sz="1600" b="0" dirty="0">
              <a:solidFill>
                <a:srgbClr val="3B3B3B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01BB62B-948C-9B5E-C3AE-13A90898979D}"/>
              </a:ext>
            </a:extLst>
          </p:cNvPr>
          <p:cNvSpPr/>
          <p:nvPr/>
        </p:nvSpPr>
        <p:spPr>
          <a:xfrm>
            <a:off x="2550042" y="3240593"/>
            <a:ext cx="2801680" cy="252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048F28BD-3004-29D1-AEC1-587F05D6184C}"/>
              </a:ext>
            </a:extLst>
          </p:cNvPr>
          <p:cNvSpPr/>
          <p:nvPr/>
        </p:nvSpPr>
        <p:spPr>
          <a:xfrm>
            <a:off x="2550041" y="3520585"/>
            <a:ext cx="4821865" cy="252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</a:t>
            </a:r>
            <a:endParaRPr lang="zh-CN" altLang="en-US" dirty="0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1E5CD711-4A24-A2FB-70A2-16098EEAB6AE}"/>
              </a:ext>
            </a:extLst>
          </p:cNvPr>
          <p:cNvSpPr/>
          <p:nvPr/>
        </p:nvSpPr>
        <p:spPr>
          <a:xfrm>
            <a:off x="2610292" y="4713633"/>
            <a:ext cx="7526080" cy="198608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</a:t>
            </a:r>
            <a:endParaRPr lang="zh-CN" altLang="en-US" dirty="0"/>
          </a:p>
        </p:txBody>
      </p:sp>
      <p:sp>
        <p:nvSpPr>
          <p:cNvPr id="25" name="Google Shape;173;p5">
            <a:extLst>
              <a:ext uri="{FF2B5EF4-FFF2-40B4-BE49-F238E27FC236}">
                <a16:creationId xmlns:a16="http://schemas.microsoft.com/office/drawing/2014/main" id="{EDF1197F-CE3B-8AAD-B667-84FD6AD39A29}"/>
              </a:ext>
            </a:extLst>
          </p:cNvPr>
          <p:cNvSpPr txBox="1"/>
          <p:nvPr/>
        </p:nvSpPr>
        <p:spPr>
          <a:xfrm>
            <a:off x="10607202" y="4359710"/>
            <a:ext cx="1246996" cy="70784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Transfer tokens</a:t>
            </a:r>
            <a:endParaRPr dirty="0"/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2C1BD3E1-A5F4-990D-CCC5-9A3169CF6F8E}"/>
              </a:ext>
            </a:extLst>
          </p:cNvPr>
          <p:cNvCxnSpPr>
            <a:cxnSpLocks/>
            <a:endCxn id="25" idx="1"/>
          </p:cNvCxnSpPr>
          <p:nvPr/>
        </p:nvCxnSpPr>
        <p:spPr>
          <a:xfrm flipV="1">
            <a:off x="10136372" y="4713633"/>
            <a:ext cx="470830" cy="23655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Google Shape;173;p5">
            <a:extLst>
              <a:ext uri="{FF2B5EF4-FFF2-40B4-BE49-F238E27FC236}">
                <a16:creationId xmlns:a16="http://schemas.microsoft.com/office/drawing/2014/main" id="{F220BDE3-3F1D-6A59-89E7-AB5FA7B3E87B}"/>
              </a:ext>
            </a:extLst>
          </p:cNvPr>
          <p:cNvSpPr txBox="1"/>
          <p:nvPr/>
        </p:nvSpPr>
        <p:spPr>
          <a:xfrm>
            <a:off x="118933" y="2878858"/>
            <a:ext cx="1692459" cy="707846"/>
          </a:xfrm>
          <a:prstGeom prst="rect">
            <a:avLst/>
          </a:prstGeom>
          <a:solidFill>
            <a:schemeClr val="lt1"/>
          </a:solidFill>
          <a:ln w="19050">
            <a:solidFill>
              <a:srgbClr val="FF0000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How many tokens exist</a:t>
            </a:r>
            <a:endParaRPr dirty="0"/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CE172C55-4CC8-C7D1-D47B-899172B2F9C9}"/>
              </a:ext>
            </a:extLst>
          </p:cNvPr>
          <p:cNvCxnSpPr>
            <a:cxnSpLocks/>
            <a:stCxn id="33" idx="3"/>
            <a:endCxn id="21" idx="1"/>
          </p:cNvCxnSpPr>
          <p:nvPr/>
        </p:nvCxnSpPr>
        <p:spPr>
          <a:xfrm>
            <a:off x="1811392" y="3232781"/>
            <a:ext cx="738650" cy="13381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Google Shape;173;p5">
            <a:extLst>
              <a:ext uri="{FF2B5EF4-FFF2-40B4-BE49-F238E27FC236}">
                <a16:creationId xmlns:a16="http://schemas.microsoft.com/office/drawing/2014/main" id="{3949A635-66E6-3B84-D9D5-E5FFB05F10EB}"/>
              </a:ext>
            </a:extLst>
          </p:cNvPr>
          <p:cNvSpPr txBox="1"/>
          <p:nvPr/>
        </p:nvSpPr>
        <p:spPr>
          <a:xfrm>
            <a:off x="8320075" y="2866761"/>
            <a:ext cx="2144029" cy="707846"/>
          </a:xfrm>
          <a:prstGeom prst="rect">
            <a:avLst/>
          </a:prstGeom>
          <a:solidFill>
            <a:schemeClr val="lt1"/>
          </a:solidFill>
          <a:ln w="19050">
            <a:solidFill>
              <a:srgbClr val="FF0000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How many tokens for each address</a:t>
            </a:r>
            <a:endParaRPr dirty="0"/>
          </a:p>
        </p:txBody>
      </p: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A0431FB5-02FC-F32B-710C-4F63646F4CBC}"/>
              </a:ext>
            </a:extLst>
          </p:cNvPr>
          <p:cNvCxnSpPr>
            <a:cxnSpLocks/>
            <a:stCxn id="22" idx="3"/>
            <a:endCxn id="41" idx="1"/>
          </p:cNvCxnSpPr>
          <p:nvPr/>
        </p:nvCxnSpPr>
        <p:spPr>
          <a:xfrm flipV="1">
            <a:off x="7371906" y="3220684"/>
            <a:ext cx="948169" cy="42590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Google Shape;173;p5">
            <a:extLst>
              <a:ext uri="{FF2B5EF4-FFF2-40B4-BE49-F238E27FC236}">
                <a16:creationId xmlns:a16="http://schemas.microsoft.com/office/drawing/2014/main" id="{01CDC264-F490-AC79-E7FF-3E5611A273C3}"/>
              </a:ext>
            </a:extLst>
          </p:cNvPr>
          <p:cNvSpPr txBox="1"/>
          <p:nvPr/>
        </p:nvSpPr>
        <p:spPr>
          <a:xfrm>
            <a:off x="7212310" y="5197232"/>
            <a:ext cx="1663120" cy="70784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 caller and the sender</a:t>
            </a:r>
            <a:endParaRPr dirty="0"/>
          </a:p>
        </p:txBody>
      </p:sp>
      <p:sp>
        <p:nvSpPr>
          <p:cNvPr id="3" name="矩形 21">
            <a:extLst>
              <a:ext uri="{FF2B5EF4-FFF2-40B4-BE49-F238E27FC236}">
                <a16:creationId xmlns:a16="http://schemas.microsoft.com/office/drawing/2014/main" id="{E3D15E5E-D4FB-C746-F36A-30EF2077724B}"/>
              </a:ext>
            </a:extLst>
          </p:cNvPr>
          <p:cNvSpPr/>
          <p:nvPr/>
        </p:nvSpPr>
        <p:spPr>
          <a:xfrm>
            <a:off x="5003800" y="4936067"/>
            <a:ext cx="1206500" cy="2743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</a:t>
            </a:r>
            <a:endParaRPr lang="zh-CN" altLang="en-US" dirty="0"/>
          </a:p>
        </p:txBody>
      </p:sp>
      <p:sp>
        <p:nvSpPr>
          <p:cNvPr id="4" name="矩形 21">
            <a:extLst>
              <a:ext uri="{FF2B5EF4-FFF2-40B4-BE49-F238E27FC236}">
                <a16:creationId xmlns:a16="http://schemas.microsoft.com/office/drawing/2014/main" id="{31EAD644-AF77-C307-B48D-126F8759C577}"/>
              </a:ext>
            </a:extLst>
          </p:cNvPr>
          <p:cNvSpPr/>
          <p:nvPr/>
        </p:nvSpPr>
        <p:spPr>
          <a:xfrm>
            <a:off x="5351722" y="5254856"/>
            <a:ext cx="1206500" cy="2743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</a:t>
            </a:r>
            <a:endParaRPr lang="zh-CN" altLang="en-US" dirty="0"/>
          </a:p>
        </p:txBody>
      </p:sp>
      <p:sp>
        <p:nvSpPr>
          <p:cNvPr id="5" name="矩形 21">
            <a:extLst>
              <a:ext uri="{FF2B5EF4-FFF2-40B4-BE49-F238E27FC236}">
                <a16:creationId xmlns:a16="http://schemas.microsoft.com/office/drawing/2014/main" id="{48D866D9-2E12-A3F8-09E1-8BDD3814F8FA}"/>
              </a:ext>
            </a:extLst>
          </p:cNvPr>
          <p:cNvSpPr/>
          <p:nvPr/>
        </p:nvSpPr>
        <p:spPr>
          <a:xfrm>
            <a:off x="4107122" y="5706676"/>
            <a:ext cx="1206500" cy="2743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</a:t>
            </a:r>
            <a:endParaRPr lang="zh-CN" altLang="en-US" dirty="0"/>
          </a:p>
        </p:txBody>
      </p:sp>
      <p:cxnSp>
        <p:nvCxnSpPr>
          <p:cNvPr id="26" name="直接连接符 41">
            <a:extLst>
              <a:ext uri="{FF2B5EF4-FFF2-40B4-BE49-F238E27FC236}">
                <a16:creationId xmlns:a16="http://schemas.microsoft.com/office/drawing/2014/main" id="{3BD98F06-5D12-EA41-286D-172413DE3D19}"/>
              </a:ext>
            </a:extLst>
          </p:cNvPr>
          <p:cNvCxnSpPr>
            <a:cxnSpLocks/>
            <a:stCxn id="3" idx="3"/>
            <a:endCxn id="2" idx="1"/>
          </p:cNvCxnSpPr>
          <p:nvPr/>
        </p:nvCxnSpPr>
        <p:spPr>
          <a:xfrm>
            <a:off x="6210300" y="5073227"/>
            <a:ext cx="1002010" cy="47792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41">
            <a:extLst>
              <a:ext uri="{FF2B5EF4-FFF2-40B4-BE49-F238E27FC236}">
                <a16:creationId xmlns:a16="http://schemas.microsoft.com/office/drawing/2014/main" id="{CF9052C2-B58A-2137-160A-220A25378BEF}"/>
              </a:ext>
            </a:extLst>
          </p:cNvPr>
          <p:cNvCxnSpPr>
            <a:cxnSpLocks/>
            <a:stCxn id="4" idx="3"/>
            <a:endCxn id="2" idx="1"/>
          </p:cNvCxnSpPr>
          <p:nvPr/>
        </p:nvCxnSpPr>
        <p:spPr>
          <a:xfrm>
            <a:off x="6558222" y="5392016"/>
            <a:ext cx="654088" cy="15913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41">
            <a:extLst>
              <a:ext uri="{FF2B5EF4-FFF2-40B4-BE49-F238E27FC236}">
                <a16:creationId xmlns:a16="http://schemas.microsoft.com/office/drawing/2014/main" id="{A1AA33C9-83CD-4780-0859-26CEE782C36A}"/>
              </a:ext>
            </a:extLst>
          </p:cNvPr>
          <p:cNvCxnSpPr>
            <a:cxnSpLocks/>
            <a:stCxn id="5" idx="3"/>
            <a:endCxn id="2" idx="1"/>
          </p:cNvCxnSpPr>
          <p:nvPr/>
        </p:nvCxnSpPr>
        <p:spPr>
          <a:xfrm flipV="1">
            <a:off x="5313622" y="5551155"/>
            <a:ext cx="1898688" cy="29268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884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 animBg="1"/>
      <p:bldP spid="21" grpId="1" animBg="1"/>
      <p:bldP spid="22" grpId="0" animBg="1"/>
      <p:bldP spid="22" grpId="1" animBg="1"/>
      <p:bldP spid="24" grpId="0" animBg="1"/>
      <p:bldP spid="24" grpId="1" animBg="1"/>
      <p:bldP spid="25" grpId="0" animBg="1"/>
      <p:bldP spid="25" grpId="1" animBg="1"/>
      <p:bldP spid="33" grpId="0" animBg="1"/>
      <p:bldP spid="33" grpId="1" animBg="1"/>
      <p:bldP spid="41" grpId="0" animBg="1"/>
      <p:bldP spid="41" grpId="1" animBg="1"/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1">
          <a:extLst>
            <a:ext uri="{FF2B5EF4-FFF2-40B4-BE49-F238E27FC236}">
              <a16:creationId xmlns:a16="http://schemas.microsoft.com/office/drawing/2014/main" id="{9CA0E165-B759-7D36-688F-AB437261A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2" name="Google Shape;942;p52">
            <a:extLst>
              <a:ext uri="{FF2B5EF4-FFF2-40B4-BE49-F238E27FC236}">
                <a16:creationId xmlns:a16="http://schemas.microsoft.com/office/drawing/2014/main" id="{CD5C70C3-2F13-4A3B-65F9-AF46573AB83E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straightConnector1">
            <a:avLst/>
          </a:prstGeom>
          <a:noFill/>
          <a:ln w="9525" cap="flat" cmpd="sng">
            <a:solidFill>
              <a:srgbClr val="FBFFF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43" name="Google Shape;943;p52">
            <a:extLst>
              <a:ext uri="{FF2B5EF4-FFF2-40B4-BE49-F238E27FC236}">
                <a16:creationId xmlns:a16="http://schemas.microsoft.com/office/drawing/2014/main" id="{430343C6-50C1-015E-9429-0B270000D89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274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/>
              <a:t>Effectiveness and Accuracy</a:t>
            </a:r>
            <a:endParaRPr dirty="0"/>
          </a:p>
        </p:txBody>
      </p:sp>
      <p:sp>
        <p:nvSpPr>
          <p:cNvPr id="945" name="Google Shape;945;p52">
            <a:extLst>
              <a:ext uri="{FF2B5EF4-FFF2-40B4-BE49-F238E27FC236}">
                <a16:creationId xmlns:a16="http://schemas.microsoft.com/office/drawing/2014/main" id="{DB3481F8-05DF-68DF-9B4D-D3115A9AF0B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  <p:graphicFrame>
        <p:nvGraphicFramePr>
          <p:cNvPr id="5" name="Google Shape;623;p37">
            <a:extLst>
              <a:ext uri="{FF2B5EF4-FFF2-40B4-BE49-F238E27FC236}">
                <a16:creationId xmlns:a16="http://schemas.microsoft.com/office/drawing/2014/main" id="{BA6F430B-7DD9-D5B0-AC1E-975238AB59BD}"/>
              </a:ext>
            </a:extLst>
          </p:cNvPr>
          <p:cNvGraphicFramePr/>
          <p:nvPr/>
        </p:nvGraphicFramePr>
        <p:xfrm>
          <a:off x="376907" y="1842732"/>
          <a:ext cx="8144368" cy="402347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555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58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63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5407">
                  <a:extLst>
                    <a:ext uri="{9D8B030D-6E8A-4147-A177-3AD203B41FA5}">
                      <a16:colId xmlns:a16="http://schemas.microsoft.com/office/drawing/2014/main" val="610168655"/>
                    </a:ext>
                  </a:extLst>
                </a:gridCol>
                <a:gridCol w="8406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86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8220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PeCatch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SL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GS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MM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solc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LLVM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20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OpenZeppelin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139</a:t>
                      </a:r>
                      <a:r>
                        <a:rPr lang="en-US" sz="1800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sz="1800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sz="1800" baseline="-25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sz="1800" baseline="-25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lang="en-US" sz="1800" baseline="-25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sz="1800" baseline="-25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</a:t>
                      </a:r>
                      <a:r>
                        <a:rPr lang="en-US" sz="1800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sz="1800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20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Uniswap V3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r>
                        <a:rPr lang="en-US" sz="1800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sz="1800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lang="en-US" sz="1800" baseline="-25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sz="1800" baseline="-25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20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uniswap-lib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n-US" sz="1800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sz="1800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800" baseline="-25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800" baseline="-25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20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solmate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800" baseline="-25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sz="1800" baseline="-25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20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Seaport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</a:t>
                      </a:r>
                      <a:r>
                        <a:rPr lang="en-US" sz="1800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sz="1800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800" baseline="-25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sz="1800" baseline="-25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20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SeaDrop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r>
                        <a:rPr lang="en-US" sz="1800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sz="1800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800" baseline="-25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sz="1800" baseline="-25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20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V3-Periphery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</a:t>
                      </a:r>
                      <a:r>
                        <a:rPr lang="en-US" sz="1800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sz="1800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1800" baseline="-25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sz="1800" baseline="-25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800" baseline="-25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sz="1800" baseline="-25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r>
                        <a:rPr lang="en-US" sz="1800" baseline="-25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sz="1800" baseline="-25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20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V2-Periphery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  <a:r>
                        <a:rPr lang="en-US" sz="1800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sz="1800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n-US" sz="1800" baseline="-25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sz="1800" baseline="-25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lang="en-US" sz="1800" baseline="-25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sz="1800" baseline="-25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20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Uniswap V2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sz="1800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sz="1800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20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302</a:t>
                      </a:r>
                      <a:r>
                        <a:rPr lang="en-US" sz="1800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sz="1800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r>
                        <a:rPr lang="en-US" sz="1800" baseline="-25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sz="1800" baseline="-25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n-US" sz="1800" baseline="-25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sz="1800" baseline="-25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63</a:t>
                      </a:r>
                      <a:r>
                        <a:rPr lang="en-US" sz="1800" baseline="-25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sz="1800" baseline="-25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B326ED6-6DC9-495F-2A3F-002D5CBD8198}"/>
              </a:ext>
            </a:extLst>
          </p:cNvPr>
          <p:cNvSpPr txBox="1"/>
          <p:nvPr/>
        </p:nvSpPr>
        <p:spPr>
          <a:xfrm>
            <a:off x="8522672" y="2531233"/>
            <a:ext cx="36986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18288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SL:</a:t>
            </a:r>
            <a:r>
              <a:rPr lang="zh-CN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Slither</a:t>
            </a:r>
          </a:p>
          <a:p>
            <a:pPr marL="182880" indent="18288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PO: python-solidity-optimizer</a:t>
            </a:r>
          </a:p>
          <a:p>
            <a:pPr marL="182880" indent="18288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GS:</a:t>
            </a:r>
            <a:r>
              <a:rPr lang="zh-CN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GasSaver</a:t>
            </a:r>
            <a:endParaRPr lang="en-US" altLang="zh-C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2880" indent="18288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Calibri" panose="020F0502020204030204" pitchFamily="34" charset="0"/>
                <a:cs typeface="Calibri" panose="020F0502020204030204" pitchFamily="34" charset="0"/>
              </a:rPr>
              <a:t>MM:</a:t>
            </a:r>
            <a:r>
              <a:rPr lang="zh-CN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MadMax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矩形 20">
            <a:extLst>
              <a:ext uri="{FF2B5EF4-FFF2-40B4-BE49-F238E27FC236}">
                <a16:creationId xmlns:a16="http://schemas.microsoft.com/office/drawing/2014/main" id="{A22EE3A6-869B-AACA-5947-5B54E3A9026F}"/>
              </a:ext>
            </a:extLst>
          </p:cNvPr>
          <p:cNvSpPr/>
          <p:nvPr/>
        </p:nvSpPr>
        <p:spPr>
          <a:xfrm>
            <a:off x="1951892" y="1586213"/>
            <a:ext cx="1055078" cy="448878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Google Shape;173;p5">
            <a:extLst>
              <a:ext uri="{FF2B5EF4-FFF2-40B4-BE49-F238E27FC236}">
                <a16:creationId xmlns:a16="http://schemas.microsoft.com/office/drawing/2014/main" id="{6998EC36-63DE-B203-358A-C1B594B1EA92}"/>
              </a:ext>
            </a:extLst>
          </p:cNvPr>
          <p:cNvSpPr txBox="1"/>
          <p:nvPr/>
        </p:nvSpPr>
        <p:spPr>
          <a:xfrm>
            <a:off x="3227108" y="5340317"/>
            <a:ext cx="2136201" cy="1015622"/>
          </a:xfrm>
          <a:prstGeom prst="rect">
            <a:avLst/>
          </a:prstGeom>
          <a:solidFill>
            <a:schemeClr val="lt1"/>
          </a:solidFill>
          <a:ln w="19050"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0000"/>
                </a:solidFill>
              </a:rPr>
              <a:t>fixing them saves $0.73 million in gas fee</a:t>
            </a:r>
            <a:endParaRPr sz="2000" dirty="0">
              <a:solidFill>
                <a:srgbClr val="FF0000"/>
              </a:solidFill>
            </a:endParaRPr>
          </a:p>
        </p:txBody>
      </p:sp>
      <p:sp>
        <p:nvSpPr>
          <p:cNvPr id="12" name="Rectangular Callout 11">
            <a:extLst>
              <a:ext uri="{FF2B5EF4-FFF2-40B4-BE49-F238E27FC236}">
                <a16:creationId xmlns:a16="http://schemas.microsoft.com/office/drawing/2014/main" id="{5D2E7B05-2F98-8008-C9EC-2A7A1348C366}"/>
              </a:ext>
            </a:extLst>
          </p:cNvPr>
          <p:cNvSpPr/>
          <p:nvPr/>
        </p:nvSpPr>
        <p:spPr>
          <a:xfrm>
            <a:off x="3243296" y="5340317"/>
            <a:ext cx="2120013" cy="1015622"/>
          </a:xfrm>
          <a:prstGeom prst="wedgeRectCallout">
            <a:avLst>
              <a:gd name="adj1" fmla="val -60713"/>
              <a:gd name="adj2" fmla="val -110365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7184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1">
          <a:extLst>
            <a:ext uri="{FF2B5EF4-FFF2-40B4-BE49-F238E27FC236}">
              <a16:creationId xmlns:a16="http://schemas.microsoft.com/office/drawing/2014/main" id="{15CC4571-FC89-6C12-D36B-25E1297C4F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2" name="Google Shape;942;p52">
            <a:extLst>
              <a:ext uri="{FF2B5EF4-FFF2-40B4-BE49-F238E27FC236}">
                <a16:creationId xmlns:a16="http://schemas.microsoft.com/office/drawing/2014/main" id="{14D7BC4C-A1D3-1EC0-4980-4A1721E208B8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straightConnector1">
            <a:avLst/>
          </a:prstGeom>
          <a:noFill/>
          <a:ln w="9525" cap="flat" cmpd="sng">
            <a:solidFill>
              <a:srgbClr val="FBFFF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43" name="Google Shape;943;p52">
            <a:extLst>
              <a:ext uri="{FF2B5EF4-FFF2-40B4-BE49-F238E27FC236}">
                <a16:creationId xmlns:a16="http://schemas.microsoft.com/office/drawing/2014/main" id="{268D7DE5-7B79-676F-AA75-098D9037B28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274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/>
              <a:t>Conclusions</a:t>
            </a:r>
            <a:endParaRPr dirty="0"/>
          </a:p>
        </p:txBody>
      </p:sp>
      <p:sp>
        <p:nvSpPr>
          <p:cNvPr id="945" name="Google Shape;945;p52">
            <a:extLst>
              <a:ext uri="{FF2B5EF4-FFF2-40B4-BE49-F238E27FC236}">
                <a16:creationId xmlns:a16="http://schemas.microsoft.com/office/drawing/2014/main" id="{7C6C8554-9519-BB9E-8DBC-C734D26E14E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  <p:sp>
        <p:nvSpPr>
          <p:cNvPr id="2" name="Google Shape;103;p2">
            <a:extLst>
              <a:ext uri="{FF2B5EF4-FFF2-40B4-BE49-F238E27FC236}">
                <a16:creationId xmlns:a16="http://schemas.microsoft.com/office/drawing/2014/main" id="{3F1AF557-050A-6639-BE44-FDD4606B858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198" y="1584000"/>
            <a:ext cx="11016000" cy="4519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228600"/>
            <a:r>
              <a:rPr lang="en-US" altLang="zh-CN" dirty="0"/>
              <a:t>Empirical study on real-world gas wastes</a:t>
            </a:r>
          </a:p>
          <a:p>
            <a:pPr marL="685800" lvl="1" indent="-228600"/>
            <a:r>
              <a:rPr lang="en-US" altLang="zh-CN" dirty="0"/>
              <a:t>Analyzing 54 Solidity-unique gas wastes from 5 open-source programs</a:t>
            </a:r>
          </a:p>
          <a:p>
            <a:pPr marL="685800" lvl="1" indent="-228600"/>
            <a:r>
              <a:rPr lang="en-US" altLang="zh-CN" dirty="0"/>
              <a:t>Analyzing more than 10 million transactions’ trace</a:t>
            </a:r>
          </a:p>
          <a:p>
            <a:pPr marL="685800" lvl="1" indent="-228600"/>
            <a:r>
              <a:rPr lang="en-US" altLang="zh-CN" dirty="0"/>
              <a:t>11 insights and 4 suggestions gained</a:t>
            </a:r>
          </a:p>
          <a:p>
            <a:pPr marL="0" lvl="1" indent="0">
              <a:spcBef>
                <a:spcPts val="1000"/>
              </a:spcBef>
              <a:buSzPts val="3200"/>
              <a:buNone/>
            </a:pPr>
            <a:r>
              <a:rPr lang="en-US" altLang="zh-CN" sz="3200" i="1" dirty="0">
                <a:solidFill>
                  <a:schemeClr val="accent4"/>
                </a:solidFill>
              </a:rPr>
              <a:t>Please refer to our paper for more details about the study</a:t>
            </a:r>
          </a:p>
          <a:p>
            <a:pPr marL="228600" indent="-228600"/>
            <a:r>
              <a:rPr lang="en-US" altLang="zh-CN" dirty="0"/>
              <a:t>Gas-waste detection</a:t>
            </a:r>
          </a:p>
          <a:p>
            <a:pPr marL="685800" lvl="1" indent="-228600"/>
            <a:r>
              <a:rPr lang="en-US" altLang="zh-CN" dirty="0" err="1"/>
              <a:t>PeCatch</a:t>
            </a:r>
            <a:r>
              <a:rPr lang="en-US" altLang="zh-CN" dirty="0"/>
              <a:t> reports 302 previously unknown wastes from Solidity Apps</a:t>
            </a:r>
          </a:p>
          <a:p>
            <a:pPr marL="685800" lvl="1" indent="-228600"/>
            <a:r>
              <a:rPr lang="en-US" altLang="zh-CN" dirty="0"/>
              <a:t>Manual inspection identifies 14 bugs in the Solidity compiler </a:t>
            </a:r>
          </a:p>
          <a:p>
            <a:pPr marL="685800" lvl="1" indent="-228600"/>
            <a:r>
              <a:rPr lang="en-US" altLang="zh-CN" dirty="0"/>
              <a:t>Future research: automatically fixing gas wastes</a:t>
            </a:r>
          </a:p>
          <a:p>
            <a:pPr marL="228600" lvl="1" indent="-228600">
              <a:spcBef>
                <a:spcPts val="1000"/>
              </a:spcBef>
              <a:buSzPts val="3200"/>
              <a:buFont typeface="Arial"/>
              <a:buChar char="•"/>
            </a:pPr>
            <a:endParaRPr lang="en-US" altLang="zh-CN" sz="3200" dirty="0"/>
          </a:p>
        </p:txBody>
      </p:sp>
    </p:spTree>
    <p:extLst>
      <p:ext uri="{BB962C8B-B14F-4D97-AF65-F5344CB8AC3E}">
        <p14:creationId xmlns:p14="http://schemas.microsoft.com/office/powerpoint/2010/main" val="26323987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9" name="Google Shape;1039;p61"/>
          <p:cNvCxnSpPr/>
          <p:nvPr/>
        </p:nvCxnSpPr>
        <p:spPr>
          <a:xfrm>
            <a:off x="0" y="0"/>
            <a:ext cx="914400" cy="0"/>
          </a:xfrm>
          <a:prstGeom prst="straightConnector1">
            <a:avLst/>
          </a:prstGeom>
          <a:noFill/>
          <a:ln w="9525" cap="flat" cmpd="sng">
            <a:solidFill>
              <a:srgbClr val="FBFFF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0" name="Google Shape;1040;p61"/>
          <p:cNvSpPr txBox="1">
            <a:spLocks noGrp="1"/>
          </p:cNvSpPr>
          <p:nvPr>
            <p:ph type="title"/>
          </p:nvPr>
        </p:nvSpPr>
        <p:spPr>
          <a:xfrm>
            <a:off x="838200" y="274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Thank you!</a:t>
            </a:r>
            <a:endParaRPr/>
          </a:p>
        </p:txBody>
      </p:sp>
      <p:sp>
        <p:nvSpPr>
          <p:cNvPr id="1041" name="Google Shape;1041;p61"/>
          <p:cNvSpPr txBox="1">
            <a:spLocks noGrp="1"/>
          </p:cNvSpPr>
          <p:nvPr>
            <p:ph type="body" idx="1"/>
          </p:nvPr>
        </p:nvSpPr>
        <p:spPr>
          <a:xfrm>
            <a:off x="838200" y="1609344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dirty="0"/>
              <a:t>Acknowledgement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National Science Foundation</a:t>
            </a: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dirty="0"/>
              <a:t>Engineering and Physical Sciences Research Council</a:t>
            </a:r>
            <a:endParaRPr dirty="0"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685800" lvl="1" indent="-50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685800" lvl="1" indent="-50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685800" lvl="1" indent="-50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685800" lvl="1" indent="-50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1042" name="Google Shape;1042;p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17045A-1341-6409-A475-6DB343C67F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470" y="3103182"/>
            <a:ext cx="7772400" cy="34417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1DA190-11AD-49A5-7E0C-37FEB015AB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3477" y="3103182"/>
            <a:ext cx="28575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8">
          <a:extLst>
            <a:ext uri="{FF2B5EF4-FFF2-40B4-BE49-F238E27FC236}">
              <a16:creationId xmlns:a16="http://schemas.microsoft.com/office/drawing/2014/main" id="{7A908EF8-6B80-D929-48BF-FD1F1E915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9" name="Google Shape;1039;p61">
            <a:extLst>
              <a:ext uri="{FF2B5EF4-FFF2-40B4-BE49-F238E27FC236}">
                <a16:creationId xmlns:a16="http://schemas.microsoft.com/office/drawing/2014/main" id="{BDCDF965-8B7F-D04E-CE81-9A36CAF519CA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straightConnector1">
            <a:avLst/>
          </a:prstGeom>
          <a:noFill/>
          <a:ln w="9525" cap="flat" cmpd="sng">
            <a:solidFill>
              <a:srgbClr val="FBFFF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0" name="Google Shape;1040;p61">
            <a:extLst>
              <a:ext uri="{FF2B5EF4-FFF2-40B4-BE49-F238E27FC236}">
                <a16:creationId xmlns:a16="http://schemas.microsoft.com/office/drawing/2014/main" id="{2F17B70A-BE15-7045-220B-508B08312A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274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/>
              <a:t>Questions?</a:t>
            </a:r>
            <a:endParaRPr dirty="0"/>
          </a:p>
        </p:txBody>
      </p:sp>
      <p:sp>
        <p:nvSpPr>
          <p:cNvPr id="1042" name="Google Shape;1042;p61">
            <a:extLst>
              <a:ext uri="{FF2B5EF4-FFF2-40B4-BE49-F238E27FC236}">
                <a16:creationId xmlns:a16="http://schemas.microsoft.com/office/drawing/2014/main" id="{5312DFD4-D500-5712-5FEA-1907164D549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590664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  <p:pic>
        <p:nvPicPr>
          <p:cNvPr id="2" name="Picture 1" descr="A magnifying glass over a paper with a bug&#10;&#10;AI-generated content may be incorrect.">
            <a:extLst>
              <a:ext uri="{FF2B5EF4-FFF2-40B4-BE49-F238E27FC236}">
                <a16:creationId xmlns:a16="http://schemas.microsoft.com/office/drawing/2014/main" id="{1DAB3B90-CF23-23B2-1442-41039D80D3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44" y="4769434"/>
            <a:ext cx="1729400" cy="1152933"/>
          </a:xfrm>
          <a:prstGeom prst="rect">
            <a:avLst/>
          </a:prstGeom>
        </p:spPr>
      </p:pic>
      <p:sp>
        <p:nvSpPr>
          <p:cNvPr id="4" name="Google Shape;105;p2">
            <a:extLst>
              <a:ext uri="{FF2B5EF4-FFF2-40B4-BE49-F238E27FC236}">
                <a16:creationId xmlns:a16="http://schemas.microsoft.com/office/drawing/2014/main" id="{F5532DB8-1132-4BD7-07D0-DDDEFC788D15}"/>
              </a:ext>
            </a:extLst>
          </p:cNvPr>
          <p:cNvSpPr txBox="1">
            <a:spLocks/>
          </p:cNvSpPr>
          <p:nvPr/>
        </p:nvSpPr>
        <p:spPr>
          <a:xfrm>
            <a:off x="8610600" y="590664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fld id="{00000000-1234-1234-1234-123412341234}" type="slidenum">
              <a:rPr lang="en-US" smtClean="0">
                <a:solidFill>
                  <a:srgbClr val="4F81BD"/>
                </a:solidFill>
              </a:rPr>
              <a:pPr>
                <a:defRPr/>
              </a:pPr>
              <a:t>43</a:t>
            </a:fld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5" name="Google Shape;355;p16">
            <a:extLst>
              <a:ext uri="{FF2B5EF4-FFF2-40B4-BE49-F238E27FC236}">
                <a16:creationId xmlns:a16="http://schemas.microsoft.com/office/drawing/2014/main" id="{F7F2C8EF-2028-0203-1ACB-F897CA348255}"/>
              </a:ext>
            </a:extLst>
          </p:cNvPr>
          <p:cNvSpPr/>
          <p:nvPr/>
        </p:nvSpPr>
        <p:spPr>
          <a:xfrm>
            <a:off x="3513884" y="5271746"/>
            <a:ext cx="412800" cy="484632"/>
          </a:xfrm>
          <a:prstGeom prst="rightArrow">
            <a:avLst>
              <a:gd name="adj1" fmla="val 50000"/>
              <a:gd name="adj2" fmla="val 50000"/>
            </a:avLst>
          </a:prstGeom>
          <a:noFill/>
          <a:ln w="25400" cap="flat" cmpd="sng">
            <a:solidFill>
              <a:srgbClr val="95373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95373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356;p16">
            <a:extLst>
              <a:ext uri="{FF2B5EF4-FFF2-40B4-BE49-F238E27FC236}">
                <a16:creationId xmlns:a16="http://schemas.microsoft.com/office/drawing/2014/main" id="{88B15B0C-46DA-15AA-4842-D7C7F362C579}"/>
              </a:ext>
            </a:extLst>
          </p:cNvPr>
          <p:cNvSpPr/>
          <p:nvPr/>
        </p:nvSpPr>
        <p:spPr>
          <a:xfrm>
            <a:off x="836945" y="4715123"/>
            <a:ext cx="2320000" cy="1621928"/>
          </a:xfrm>
          <a:prstGeom prst="rect">
            <a:avLst/>
          </a:prstGeom>
          <a:noFill/>
          <a:ln w="25400" cap="flat" cmpd="sng">
            <a:solidFill>
              <a:srgbClr val="95373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95373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357;p16">
            <a:extLst>
              <a:ext uri="{FF2B5EF4-FFF2-40B4-BE49-F238E27FC236}">
                <a16:creationId xmlns:a16="http://schemas.microsoft.com/office/drawing/2014/main" id="{231CA069-6C6C-81B8-6635-1528EB4E1105}"/>
              </a:ext>
            </a:extLst>
          </p:cNvPr>
          <p:cNvSpPr txBox="1"/>
          <p:nvPr/>
        </p:nvSpPr>
        <p:spPr>
          <a:xfrm>
            <a:off x="1058976" y="5876082"/>
            <a:ext cx="189680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Empirical Study</a:t>
            </a:r>
            <a:r>
              <a:rPr lang="en-US" sz="2200" b="1" dirty="0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pic>
        <p:nvPicPr>
          <p:cNvPr id="8" name="Picture 8" descr="Log Phatplus Lineal icon | Freepik">
            <a:extLst>
              <a:ext uri="{FF2B5EF4-FFF2-40B4-BE49-F238E27FC236}">
                <a16:creationId xmlns:a16="http://schemas.microsoft.com/office/drawing/2014/main" id="{B0B9DFCB-2889-D449-D0D2-4BAA40F08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544" y="4900007"/>
            <a:ext cx="822960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353;p16">
            <a:extLst>
              <a:ext uri="{FF2B5EF4-FFF2-40B4-BE49-F238E27FC236}">
                <a16:creationId xmlns:a16="http://schemas.microsoft.com/office/drawing/2014/main" id="{47761A68-0EE2-E634-B234-954CCECE7D36}"/>
              </a:ext>
            </a:extLst>
          </p:cNvPr>
          <p:cNvSpPr txBox="1"/>
          <p:nvPr/>
        </p:nvSpPr>
        <p:spPr>
          <a:xfrm>
            <a:off x="5348165" y="4613999"/>
            <a:ext cx="1128835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Insights</a:t>
            </a:r>
            <a:r>
              <a:rPr lang="zh-CN" alt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10" name="Google Shape;354;p16">
            <a:extLst>
              <a:ext uri="{FF2B5EF4-FFF2-40B4-BE49-F238E27FC236}">
                <a16:creationId xmlns:a16="http://schemas.microsoft.com/office/drawing/2014/main" id="{C6AEE6CB-919C-1779-0359-DC54BC9F5FFD}"/>
              </a:ext>
            </a:extLst>
          </p:cNvPr>
          <p:cNvSpPr/>
          <p:nvPr/>
        </p:nvSpPr>
        <p:spPr>
          <a:xfrm>
            <a:off x="4251421" y="4633049"/>
            <a:ext cx="3183107" cy="1742102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Picture 10" descr="A magnifying glass over a computer screen&#10;&#10;AI-generated content may be incorrect.">
            <a:extLst>
              <a:ext uri="{FF2B5EF4-FFF2-40B4-BE49-F238E27FC236}">
                <a16:creationId xmlns:a16="http://schemas.microsoft.com/office/drawing/2014/main" id="{E7DCF1B8-DE32-C3A4-9FA3-7ABF86535A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3980" y="5312161"/>
            <a:ext cx="1219987" cy="1005840"/>
          </a:xfrm>
          <a:prstGeom prst="rect">
            <a:avLst/>
          </a:prstGeom>
        </p:spPr>
      </p:pic>
      <p:sp>
        <p:nvSpPr>
          <p:cNvPr id="12" name="Google Shape;354;p16">
            <a:extLst>
              <a:ext uri="{FF2B5EF4-FFF2-40B4-BE49-F238E27FC236}">
                <a16:creationId xmlns:a16="http://schemas.microsoft.com/office/drawing/2014/main" id="{93B5CDE2-00CF-5253-738A-599F67FDC0AD}"/>
              </a:ext>
            </a:extLst>
          </p:cNvPr>
          <p:cNvSpPr/>
          <p:nvPr/>
        </p:nvSpPr>
        <p:spPr>
          <a:xfrm>
            <a:off x="8574282" y="4733985"/>
            <a:ext cx="1611181" cy="1542190"/>
          </a:xfrm>
          <a:prstGeom prst="roundRect">
            <a:avLst>
              <a:gd name="adj" fmla="val 11969"/>
            </a:avLst>
          </a:prstGeom>
          <a:noFill/>
          <a:ln w="254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354;p16">
            <a:extLst>
              <a:ext uri="{FF2B5EF4-FFF2-40B4-BE49-F238E27FC236}">
                <a16:creationId xmlns:a16="http://schemas.microsoft.com/office/drawing/2014/main" id="{58CBE1F7-B6BD-1C83-3E78-5F2BA2FD7BF5}"/>
              </a:ext>
            </a:extLst>
          </p:cNvPr>
          <p:cNvSpPr/>
          <p:nvPr/>
        </p:nvSpPr>
        <p:spPr>
          <a:xfrm>
            <a:off x="10297918" y="4733985"/>
            <a:ext cx="1611181" cy="1542190"/>
          </a:xfrm>
          <a:prstGeom prst="roundRect">
            <a:avLst>
              <a:gd name="adj" fmla="val 11969"/>
            </a:avLst>
          </a:prstGeom>
          <a:noFill/>
          <a:ln w="254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353;p16">
            <a:extLst>
              <a:ext uri="{FF2B5EF4-FFF2-40B4-BE49-F238E27FC236}">
                <a16:creationId xmlns:a16="http://schemas.microsoft.com/office/drawing/2014/main" id="{67D5A07B-92C3-0293-CD0C-9F7DC7DB5143}"/>
              </a:ext>
            </a:extLst>
          </p:cNvPr>
          <p:cNvSpPr txBox="1"/>
          <p:nvPr/>
        </p:nvSpPr>
        <p:spPr>
          <a:xfrm>
            <a:off x="8834315" y="4749882"/>
            <a:ext cx="1128835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PeCatch</a:t>
            </a:r>
            <a:r>
              <a:rPr lang="zh-CN" alt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15" name="Google Shape;353;p16">
            <a:extLst>
              <a:ext uri="{FF2B5EF4-FFF2-40B4-BE49-F238E27FC236}">
                <a16:creationId xmlns:a16="http://schemas.microsoft.com/office/drawing/2014/main" id="{462A00DC-6FFA-4C4A-2FBF-B7C7427ED427}"/>
              </a:ext>
            </a:extLst>
          </p:cNvPr>
          <p:cNvSpPr txBox="1"/>
          <p:nvPr/>
        </p:nvSpPr>
        <p:spPr>
          <a:xfrm>
            <a:off x="10236200" y="4711209"/>
            <a:ext cx="176814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Compiler</a:t>
            </a:r>
            <a:r>
              <a:rPr lang="zh-CN" altLang="en-US" sz="1800" b="1" i="1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zh-CN" sz="1800" b="1" i="1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Code</a:t>
            </a:r>
            <a:r>
              <a:rPr lang="zh-CN" altLang="en-US" sz="1800" b="1" i="1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zh-CN" sz="1800" b="1" i="1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Analysis</a:t>
            </a:r>
            <a:r>
              <a:rPr lang="zh-CN" altLang="en-US" sz="1800" b="1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dirty="0">
              <a:solidFill>
                <a:schemeClr val="accent6"/>
              </a:solidFill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6109D2E-0CCF-14BF-E447-71160836EC8E}"/>
              </a:ext>
            </a:extLst>
          </p:cNvPr>
          <p:cNvSpPr/>
          <p:nvPr/>
        </p:nvSpPr>
        <p:spPr>
          <a:xfrm>
            <a:off x="8705157" y="5281127"/>
            <a:ext cx="1364961" cy="4114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4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Store Areas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C20C380-7762-CC74-5780-90B2CEB17EA8}"/>
              </a:ext>
            </a:extLst>
          </p:cNvPr>
          <p:cNvSpPr/>
          <p:nvPr/>
        </p:nvSpPr>
        <p:spPr>
          <a:xfrm>
            <a:off x="8705157" y="5777677"/>
            <a:ext cx="1364961" cy="4114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Ethereum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features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Google Shape;355;p16">
            <a:extLst>
              <a:ext uri="{FF2B5EF4-FFF2-40B4-BE49-F238E27FC236}">
                <a16:creationId xmlns:a16="http://schemas.microsoft.com/office/drawing/2014/main" id="{FAD1663C-0A8C-99A3-F652-3542114CB562}"/>
              </a:ext>
            </a:extLst>
          </p:cNvPr>
          <p:cNvSpPr/>
          <p:nvPr/>
        </p:nvSpPr>
        <p:spPr>
          <a:xfrm>
            <a:off x="7777172" y="5271746"/>
            <a:ext cx="412800" cy="484632"/>
          </a:xfrm>
          <a:prstGeom prst="rightArrow">
            <a:avLst>
              <a:gd name="adj1" fmla="val 50000"/>
              <a:gd name="adj2" fmla="val 50000"/>
            </a:avLst>
          </a:prstGeom>
          <a:noFill/>
          <a:ln w="2540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95373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7C1D09-2A14-0724-6174-DFF211725BBE}"/>
              </a:ext>
            </a:extLst>
          </p:cNvPr>
          <p:cNvSpPr txBox="1"/>
          <p:nvPr/>
        </p:nvSpPr>
        <p:spPr>
          <a:xfrm>
            <a:off x="4225958" y="5005369"/>
            <a:ext cx="32067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Programmers miss many opportunities of</a:t>
            </a:r>
            <a:r>
              <a:rPr lang="zh-CN" altLang="en-US" sz="1000" dirty="0"/>
              <a:t> </a:t>
            </a:r>
            <a:r>
              <a:rPr lang="en-US" sz="1000" dirty="0"/>
              <a:t>leveraging</a:t>
            </a:r>
            <a:r>
              <a:rPr lang="zh-CN" altLang="en-US" sz="1000" dirty="0"/>
              <a:t> </a:t>
            </a:r>
            <a:r>
              <a:rPr lang="en-US" sz="1000" dirty="0"/>
              <a:t>language features for trading security for lower gas.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Specific patterns of reading and writing to storage</a:t>
            </a:r>
            <a:r>
              <a:rPr lang="zh-CN" altLang="en-US" sz="1000" dirty="0"/>
              <a:t> </a:t>
            </a:r>
            <a:r>
              <a:rPr lang="en-US" sz="1000" dirty="0"/>
              <a:t>could always lead to extra gas.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The gas-cost model can be tricky, requiring careful</a:t>
            </a:r>
            <a:r>
              <a:rPr lang="zh-CN" altLang="en-US" sz="1000" dirty="0"/>
              <a:t> </a:t>
            </a:r>
            <a:r>
              <a:rPr lang="en-US" sz="1000" dirty="0"/>
              <a:t>consideration to find the best way to write code.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…</a:t>
            </a:r>
          </a:p>
        </p:txBody>
      </p:sp>
      <p:sp>
        <p:nvSpPr>
          <p:cNvPr id="20" name="Google Shape;103;p2">
            <a:extLst>
              <a:ext uri="{FF2B5EF4-FFF2-40B4-BE49-F238E27FC236}">
                <a16:creationId xmlns:a16="http://schemas.microsoft.com/office/drawing/2014/main" id="{66011FB4-3D8D-0F15-67B6-F8C5F6DECFA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198" y="1584000"/>
            <a:ext cx="11016000" cy="4519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228600"/>
            <a:r>
              <a:rPr lang="en-US" altLang="zh-CN" dirty="0"/>
              <a:t>Analyzing </a:t>
            </a:r>
            <a:r>
              <a:rPr lang="en-US" altLang="zh-CN" b="1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fixed</a:t>
            </a:r>
            <a:r>
              <a:rPr lang="en-US" altLang="zh-CN" dirty="0"/>
              <a:t> gas wastes in well-known Solidity programs </a:t>
            </a:r>
            <a:endParaRPr lang="en-US" altLang="zh-CN" b="1" i="1" dirty="0"/>
          </a:p>
          <a:p>
            <a:pPr marL="228600" indent="-228600"/>
            <a:r>
              <a:rPr lang="en-US" altLang="zh-CN" dirty="0"/>
              <a:t>Analyzing on-chain traces for </a:t>
            </a:r>
            <a:r>
              <a:rPr lang="en-US" altLang="zh-CN" b="1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unnoticed</a:t>
            </a:r>
            <a:r>
              <a:rPr lang="en-US" altLang="zh-CN" dirty="0"/>
              <a:t> gas wastes</a:t>
            </a:r>
            <a:endParaRPr lang="en-US" altLang="zh-CN" b="1" i="1" dirty="0"/>
          </a:p>
          <a:p>
            <a:pPr marL="228600" indent="-228600"/>
            <a:r>
              <a:rPr lang="en-US" altLang="zh-CN" b="1" i="1" dirty="0" err="1"/>
              <a:t>PeCatch</a:t>
            </a:r>
            <a:r>
              <a:rPr lang="en-US" altLang="zh-CN" dirty="0"/>
              <a:t>: a suite of static gas-waste checkers </a:t>
            </a:r>
          </a:p>
          <a:p>
            <a:pPr marL="228600" lvl="1" indent="-228600">
              <a:spcBef>
                <a:spcPts val="1000"/>
              </a:spcBef>
              <a:buSzPts val="3200"/>
              <a:buFont typeface="Arial"/>
              <a:buChar char="•"/>
            </a:pPr>
            <a:r>
              <a:rPr lang="en-US" altLang="zh-CN" sz="3200" dirty="0"/>
              <a:t>Manual inspection of the Solidity compiler’s source code</a:t>
            </a:r>
          </a:p>
        </p:txBody>
      </p:sp>
    </p:spTree>
    <p:extLst>
      <p:ext uri="{BB962C8B-B14F-4D97-AF65-F5344CB8AC3E}">
        <p14:creationId xmlns:p14="http://schemas.microsoft.com/office/powerpoint/2010/main" val="37642775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>
          <a:extLst>
            <a:ext uri="{FF2B5EF4-FFF2-40B4-BE49-F238E27FC236}">
              <a16:creationId xmlns:a16="http://schemas.microsoft.com/office/drawing/2014/main" id="{3A430AD5-AE69-5B02-7C48-79D9B34D6D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>
            <a:extLst>
              <a:ext uri="{FF2B5EF4-FFF2-40B4-BE49-F238E27FC236}">
                <a16:creationId xmlns:a16="http://schemas.microsoft.com/office/drawing/2014/main" id="{C14AEA2B-F869-B2AD-0F92-599B14CB3E1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44</a:t>
            </a:fld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1" name="Google Shape;101;p2">
            <a:extLst>
              <a:ext uri="{FF2B5EF4-FFF2-40B4-BE49-F238E27FC236}">
                <a16:creationId xmlns:a16="http://schemas.microsoft.com/office/drawing/2014/main" id="{FB4E6489-B811-C93D-26F8-3B2B98A935D8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straightConnector1">
            <a:avLst/>
          </a:prstGeom>
          <a:noFill/>
          <a:ln w="9525" cap="flat" cmpd="sng">
            <a:solidFill>
              <a:srgbClr val="FBFFF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">
            <a:extLst>
              <a:ext uri="{FF2B5EF4-FFF2-40B4-BE49-F238E27FC236}">
                <a16:creationId xmlns:a16="http://schemas.microsoft.com/office/drawing/2014/main" id="{E7659A66-CD75-1330-FE8B-C859C4D606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274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altLang="zh-CN" dirty="0"/>
              <a:t>Gas Wastes</a:t>
            </a:r>
            <a:endParaRPr dirty="0"/>
          </a:p>
        </p:txBody>
      </p:sp>
      <p:sp>
        <p:nvSpPr>
          <p:cNvPr id="4" name="Google Shape;103;p2">
            <a:extLst>
              <a:ext uri="{FF2B5EF4-FFF2-40B4-BE49-F238E27FC236}">
                <a16:creationId xmlns:a16="http://schemas.microsoft.com/office/drawing/2014/main" id="{4BD5EF25-1B13-39FB-8A1A-DD16D33B84B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198" y="1584000"/>
            <a:ext cx="11119339" cy="47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228600"/>
            <a:r>
              <a:rPr lang="en-US" dirty="0"/>
              <a:t>The complex gas consumption model easily leads to gas wastes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b="1" dirty="0">
                <a:solidFill>
                  <a:srgbClr val="0070C0"/>
                </a:solidFill>
              </a:rPr>
              <a:t>Gas wastes</a:t>
            </a:r>
            <a:r>
              <a:rPr lang="en-US" dirty="0"/>
              <a:t>: code sites unnecessarily costing more gas</a:t>
            </a:r>
            <a:endParaRPr dirty="0"/>
          </a:p>
          <a:p>
            <a:pPr marL="685800" lvl="1" indent="-228600"/>
            <a:r>
              <a:rPr lang="en-US" dirty="0"/>
              <a:t>Can be fixed while keeping the original semantics</a:t>
            </a:r>
            <a:endParaRPr dirty="0"/>
          </a:p>
          <a:p>
            <a:pPr marL="685800" lvl="1" indent="-228600"/>
            <a:r>
              <a:rPr lang="en-US" dirty="0"/>
              <a:t>Widely existing in real-world contracts and wasting money</a:t>
            </a:r>
          </a:p>
          <a:p>
            <a:pPr marL="685800" lvl="1" indent="-228600"/>
            <a:r>
              <a:rPr lang="en-US" dirty="0"/>
              <a:t>Different from performance bugs in traditional programming lang.</a:t>
            </a:r>
          </a:p>
          <a:p>
            <a:pPr marL="1143000" lvl="2" indent="-228600">
              <a:lnSpc>
                <a:spcPct val="100000"/>
              </a:lnSpc>
            </a:pPr>
            <a:r>
              <a:rPr lang="en-US" dirty="0"/>
              <a:t>Impacts are measured in different ways: money vs. execution time </a:t>
            </a:r>
          </a:p>
          <a:p>
            <a:pPr marL="1143000" lvl="2" indent="-228600">
              <a:lnSpc>
                <a:spcPct val="100000"/>
              </a:lnSpc>
            </a:pPr>
            <a:r>
              <a:rPr lang="en-US" dirty="0"/>
              <a:t>Store systems work differently: whether having opcodes accessing all areas</a:t>
            </a:r>
          </a:p>
          <a:p>
            <a:pPr marL="1143000" lvl="2" indent="-228600">
              <a:lnSpc>
                <a:spcPct val="100000"/>
              </a:lnSpc>
            </a:pPr>
            <a:r>
              <a:rPr lang="en-US" dirty="0"/>
              <a:t>Ethereum provides unique features (e.g., overflow checks), but lacks registers</a:t>
            </a:r>
          </a:p>
          <a:p>
            <a:pPr marL="685800" lvl="1" indent="-228600">
              <a:lnSpc>
                <a:spcPct val="100000"/>
              </a:lnSpc>
            </a:pPr>
            <a:r>
              <a:rPr lang="en-US" dirty="0"/>
              <a:t>Novel techniques are needed to combat gas wastes</a:t>
            </a:r>
          </a:p>
          <a:p>
            <a:pPr marL="228600" lvl="1" indent="-228600">
              <a:spcBef>
                <a:spcPts val="1000"/>
              </a:spcBef>
              <a:buSzPts val="3200"/>
              <a:buFont typeface="Arial"/>
              <a:buChar char="•"/>
            </a:pP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23851431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0D3F71A-C5A9-0A27-AA8F-2F6D45E448CE}"/>
              </a:ext>
            </a:extLst>
          </p:cNvPr>
          <p:cNvGraphicFramePr/>
          <p:nvPr/>
        </p:nvGraphicFramePr>
        <p:xfrm>
          <a:off x="-20915" y="4389120"/>
          <a:ext cx="3511296" cy="2468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43A4604-F1FE-D1A4-74FD-5B79A5B97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Gas</a:t>
            </a:r>
            <a:r>
              <a:rPr lang="zh-CN" altLang="en-US" dirty="0"/>
              <a:t> </a:t>
            </a:r>
            <a:r>
              <a:rPr lang="en-US" altLang="zh-CN" dirty="0"/>
              <a:t>Usage</a:t>
            </a:r>
            <a:r>
              <a:rPr lang="zh-CN" altLang="en-US" dirty="0"/>
              <a:t> </a:t>
            </a:r>
            <a:r>
              <a:rPr lang="en-US" altLang="zh-CN" dirty="0"/>
              <a:t>Analysis</a:t>
            </a:r>
            <a:r>
              <a:rPr lang="zh-CN" altLang="en-US" dirty="0"/>
              <a:t> </a:t>
            </a:r>
            <a:r>
              <a:rPr lang="en-US" dirty="0"/>
              <a:t>In On-chain Traces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8AE485-DC1B-268D-D513-912160E09F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Storage opcodes</a:t>
            </a:r>
            <a:r>
              <a:rPr lang="zh-CN" altLang="en-US" dirty="0"/>
              <a:t> </a:t>
            </a:r>
            <a:r>
              <a:rPr lang="en-US" altLang="zh-CN" dirty="0"/>
              <a:t>account for the majority of gas usage</a:t>
            </a:r>
          </a:p>
          <a:p>
            <a:r>
              <a:rPr lang="en-US" altLang="zh-CN" dirty="0"/>
              <a:t>SSTORE</a:t>
            </a:r>
            <a:r>
              <a:rPr lang="zh-CN" altLang="en-US" dirty="0"/>
              <a:t> </a:t>
            </a:r>
            <a:r>
              <a:rPr lang="en-US" altLang="zh-CN" dirty="0"/>
              <a:t>ranks</a:t>
            </a:r>
            <a:r>
              <a:rPr lang="zh-CN" altLang="en-US" dirty="0"/>
              <a:t> </a:t>
            </a:r>
            <a:r>
              <a:rPr lang="en-US" altLang="zh-CN" dirty="0"/>
              <a:t>first</a:t>
            </a:r>
          </a:p>
          <a:p>
            <a:pPr lvl="1"/>
            <a:r>
              <a:rPr lang="en-US" altLang="zh-CN" dirty="0"/>
              <a:t>19.96% of gas is spent on those</a:t>
            </a:r>
            <a:r>
              <a:rPr lang="zh-CN" altLang="en-US" dirty="0"/>
              <a:t> </a:t>
            </a:r>
            <a:r>
              <a:rPr lang="en-US" altLang="zh-CN" dirty="0"/>
              <a:t>initialization operations 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39601B-A2C1-4C48-2D60-7BFAC2DB18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45</a:t>
            </a:fld>
            <a:endParaRPr lang="en-US" dirty="0"/>
          </a:p>
        </p:txBody>
      </p:sp>
      <p:sp>
        <p:nvSpPr>
          <p:cNvPr id="9" name="Google Shape;848;p43">
            <a:extLst>
              <a:ext uri="{FF2B5EF4-FFF2-40B4-BE49-F238E27FC236}">
                <a16:creationId xmlns:a16="http://schemas.microsoft.com/office/drawing/2014/main" id="{22D0B72F-D3B3-0D80-9026-2C6A760AD124}"/>
              </a:ext>
            </a:extLst>
          </p:cNvPr>
          <p:cNvSpPr/>
          <p:nvPr/>
        </p:nvSpPr>
        <p:spPr>
          <a:xfrm>
            <a:off x="2045820" y="3785581"/>
            <a:ext cx="1970416" cy="55874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277" y="56230"/>
                </a:moveTo>
                <a:lnTo>
                  <a:pt x="-11668" y="58214"/>
                </a:lnTo>
                <a:lnTo>
                  <a:pt x="-20584" y="230238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Memory</a:t>
            </a:r>
            <a:r>
              <a:rPr lang="en-US" altLang="zh-CN" sz="1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altLang="zh-CN" sz="18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Calldata</a:t>
            </a:r>
            <a:r>
              <a:rPr lang="en-US" altLang="zh-CN" sz="1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zh-CN" altLang="en-US" sz="1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zh-CN" sz="1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1.5%</a:t>
            </a:r>
            <a:endParaRPr sz="18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DD23728A-8ABB-1C53-95B8-165BC1A50514}"/>
              </a:ext>
            </a:extLst>
          </p:cNvPr>
          <p:cNvGraphicFramePr/>
          <p:nvPr/>
        </p:nvGraphicFramePr>
        <p:xfrm>
          <a:off x="6540217" y="3884399"/>
          <a:ext cx="3441983" cy="2728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Line Callout 2 12">
            <a:extLst>
              <a:ext uri="{FF2B5EF4-FFF2-40B4-BE49-F238E27FC236}">
                <a16:creationId xmlns:a16="http://schemas.microsoft.com/office/drawing/2014/main" id="{8E39E5D8-4342-CFC8-2BAD-046A90CC84ED}"/>
              </a:ext>
            </a:extLst>
          </p:cNvPr>
          <p:cNvSpPr/>
          <p:nvPr/>
        </p:nvSpPr>
        <p:spPr>
          <a:xfrm>
            <a:off x="9850435" y="4235070"/>
            <a:ext cx="2182258" cy="643968"/>
          </a:xfrm>
          <a:prstGeom prst="borderCallout2">
            <a:avLst>
              <a:gd name="adj1" fmla="val 48197"/>
              <a:gd name="adj2" fmla="val -304"/>
              <a:gd name="adj3" fmla="val 47296"/>
              <a:gd name="adj4" fmla="val -15458"/>
              <a:gd name="adj5" fmla="val 116803"/>
              <a:gd name="adj6" fmla="val -327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SSTORE:</a:t>
            </a:r>
            <a:r>
              <a:rPr lang="zh-CN" alt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40.67%</a:t>
            </a:r>
          </a:p>
          <a:p>
            <a:pPr algn="ctr"/>
            <a:r>
              <a:rPr lang="en-US" altLang="zh-CN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(19.96%:</a:t>
            </a:r>
            <a:r>
              <a:rPr lang="zh-CN" alt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initialization)</a:t>
            </a:r>
          </a:p>
        </p:txBody>
      </p:sp>
      <p:sp>
        <p:nvSpPr>
          <p:cNvPr id="15" name="Line Callout 2 14">
            <a:extLst>
              <a:ext uri="{FF2B5EF4-FFF2-40B4-BE49-F238E27FC236}">
                <a16:creationId xmlns:a16="http://schemas.microsoft.com/office/drawing/2014/main" id="{74383422-405A-CB66-CF61-982D889D0FB3}"/>
              </a:ext>
            </a:extLst>
          </p:cNvPr>
          <p:cNvSpPr/>
          <p:nvPr/>
        </p:nvSpPr>
        <p:spPr>
          <a:xfrm>
            <a:off x="9134883" y="6272746"/>
            <a:ext cx="1694634" cy="448729"/>
          </a:xfrm>
          <a:prstGeom prst="borderCallout2">
            <a:avLst>
              <a:gd name="adj1" fmla="val 52500"/>
              <a:gd name="adj2" fmla="val -304"/>
              <a:gd name="adj3" fmla="val 53751"/>
              <a:gd name="adj4" fmla="val -22798"/>
              <a:gd name="adj5" fmla="val -23138"/>
              <a:gd name="adj6" fmla="val -4384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SLOAD:</a:t>
            </a:r>
            <a:r>
              <a:rPr lang="zh-CN" alt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23.72%</a:t>
            </a:r>
          </a:p>
        </p:txBody>
      </p:sp>
      <p:sp>
        <p:nvSpPr>
          <p:cNvPr id="16" name="Line Callout 2 15">
            <a:extLst>
              <a:ext uri="{FF2B5EF4-FFF2-40B4-BE49-F238E27FC236}">
                <a16:creationId xmlns:a16="http://schemas.microsoft.com/office/drawing/2014/main" id="{57EDF6D0-27BE-C438-75DB-485532C29679}"/>
              </a:ext>
            </a:extLst>
          </p:cNvPr>
          <p:cNvSpPr/>
          <p:nvPr/>
        </p:nvSpPr>
        <p:spPr>
          <a:xfrm>
            <a:off x="4433950" y="5824017"/>
            <a:ext cx="2435667" cy="448729"/>
          </a:xfrm>
          <a:prstGeom prst="borderCallout2">
            <a:avLst>
              <a:gd name="adj1" fmla="val 52501"/>
              <a:gd name="adj2" fmla="val 100255"/>
              <a:gd name="adj3" fmla="val 50663"/>
              <a:gd name="adj4" fmla="val 109678"/>
              <a:gd name="adj5" fmla="val -35488"/>
              <a:gd name="adj6" fmla="val 12659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DELEGATECALL:</a:t>
            </a:r>
            <a:r>
              <a:rPr lang="zh-CN" alt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13.25%</a:t>
            </a:r>
          </a:p>
        </p:txBody>
      </p:sp>
      <p:sp>
        <p:nvSpPr>
          <p:cNvPr id="17" name="Line Callout 2 16">
            <a:extLst>
              <a:ext uri="{FF2B5EF4-FFF2-40B4-BE49-F238E27FC236}">
                <a16:creationId xmlns:a16="http://schemas.microsoft.com/office/drawing/2014/main" id="{E439E097-0DF0-73D7-638C-4FCD8CB0B8EA}"/>
              </a:ext>
            </a:extLst>
          </p:cNvPr>
          <p:cNvSpPr/>
          <p:nvPr/>
        </p:nvSpPr>
        <p:spPr>
          <a:xfrm>
            <a:off x="4328794" y="5075989"/>
            <a:ext cx="2264389" cy="448729"/>
          </a:xfrm>
          <a:prstGeom prst="borderCallout2">
            <a:avLst>
              <a:gd name="adj1" fmla="val 52501"/>
              <a:gd name="adj2" fmla="val 100255"/>
              <a:gd name="adj3" fmla="val 53750"/>
              <a:gd name="adj4" fmla="val 108454"/>
              <a:gd name="adj5" fmla="val -52970"/>
              <a:gd name="adj6" fmla="val 129108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STATICCALL:</a:t>
            </a:r>
            <a:r>
              <a:rPr lang="zh-CN" alt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9.07%</a:t>
            </a:r>
          </a:p>
        </p:txBody>
      </p:sp>
      <p:sp>
        <p:nvSpPr>
          <p:cNvPr id="18" name="Line Callout 2 17">
            <a:extLst>
              <a:ext uri="{FF2B5EF4-FFF2-40B4-BE49-F238E27FC236}">
                <a16:creationId xmlns:a16="http://schemas.microsoft.com/office/drawing/2014/main" id="{989A17AB-A2D2-4633-13D6-2FE86E29B58F}"/>
              </a:ext>
            </a:extLst>
          </p:cNvPr>
          <p:cNvSpPr/>
          <p:nvPr/>
        </p:nvSpPr>
        <p:spPr>
          <a:xfrm>
            <a:off x="159307" y="4132771"/>
            <a:ext cx="882663" cy="523615"/>
          </a:xfrm>
          <a:prstGeom prst="borderCallout2">
            <a:avLst>
              <a:gd name="adj1" fmla="val 52501"/>
              <a:gd name="adj2" fmla="val 100255"/>
              <a:gd name="adj3" fmla="val 50663"/>
              <a:gd name="adj4" fmla="val 109678"/>
              <a:gd name="adj5" fmla="val 144868"/>
              <a:gd name="adj6" fmla="val 13132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Stack:</a:t>
            </a:r>
            <a:r>
              <a:rPr lang="zh-CN" alt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34.1%</a:t>
            </a:r>
          </a:p>
        </p:txBody>
      </p:sp>
      <p:sp>
        <p:nvSpPr>
          <p:cNvPr id="19" name="Line Callout 2 18">
            <a:extLst>
              <a:ext uri="{FF2B5EF4-FFF2-40B4-BE49-F238E27FC236}">
                <a16:creationId xmlns:a16="http://schemas.microsoft.com/office/drawing/2014/main" id="{01776F85-C218-7EB4-4FA3-5D4536052297}"/>
              </a:ext>
            </a:extLst>
          </p:cNvPr>
          <p:cNvSpPr/>
          <p:nvPr/>
        </p:nvSpPr>
        <p:spPr>
          <a:xfrm>
            <a:off x="3145927" y="4656386"/>
            <a:ext cx="923275" cy="643968"/>
          </a:xfrm>
          <a:prstGeom prst="borderCallout2">
            <a:avLst>
              <a:gd name="adj1" fmla="val 52500"/>
              <a:gd name="adj2" fmla="val -304"/>
              <a:gd name="adj3" fmla="val 53750"/>
              <a:gd name="adj4" fmla="val -26886"/>
              <a:gd name="adj5" fmla="val 144771"/>
              <a:gd name="adj6" fmla="val -75178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altLang="zh-CN" sz="1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Storage: 64.4%</a:t>
            </a:r>
            <a:endParaRPr lang="en-US" sz="18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Line Callout 2 22">
            <a:extLst>
              <a:ext uri="{FF2B5EF4-FFF2-40B4-BE49-F238E27FC236}">
                <a16:creationId xmlns:a16="http://schemas.microsoft.com/office/drawing/2014/main" id="{69A87A09-605E-C34D-B2E0-1CD771456405}"/>
              </a:ext>
            </a:extLst>
          </p:cNvPr>
          <p:cNvSpPr/>
          <p:nvPr/>
        </p:nvSpPr>
        <p:spPr>
          <a:xfrm>
            <a:off x="9497649" y="3474277"/>
            <a:ext cx="1694634" cy="448729"/>
          </a:xfrm>
          <a:prstGeom prst="borderCallout2">
            <a:avLst>
              <a:gd name="adj1" fmla="val 52500"/>
              <a:gd name="adj2" fmla="val -304"/>
              <a:gd name="adj3" fmla="val 53751"/>
              <a:gd name="adj4" fmla="val -42419"/>
              <a:gd name="adj5" fmla="val 217689"/>
              <a:gd name="adj6" fmla="val -8063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Others:</a:t>
            </a:r>
            <a:r>
              <a:rPr lang="zh-CN" alt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6.52%</a:t>
            </a:r>
          </a:p>
        </p:txBody>
      </p:sp>
      <p:sp>
        <p:nvSpPr>
          <p:cNvPr id="25" name="Line Callout 2 24">
            <a:extLst>
              <a:ext uri="{FF2B5EF4-FFF2-40B4-BE49-F238E27FC236}">
                <a16:creationId xmlns:a16="http://schemas.microsoft.com/office/drawing/2014/main" id="{A3975140-DB2E-CC3D-5E66-21FDB096B516}"/>
              </a:ext>
            </a:extLst>
          </p:cNvPr>
          <p:cNvSpPr/>
          <p:nvPr/>
        </p:nvSpPr>
        <p:spPr>
          <a:xfrm>
            <a:off x="4461659" y="3391809"/>
            <a:ext cx="2186788" cy="941871"/>
          </a:xfrm>
          <a:prstGeom prst="borderCallout2">
            <a:avLst>
              <a:gd name="adj1" fmla="val 52501"/>
              <a:gd name="adj2" fmla="val 100255"/>
              <a:gd name="adj3" fmla="val 50750"/>
              <a:gd name="adj4" fmla="val 114889"/>
              <a:gd name="adj5" fmla="val 71157"/>
              <a:gd name="adj6" fmla="val 13543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LOG3,</a:t>
            </a:r>
            <a:r>
              <a:rPr lang="zh-CN" alt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JUMPI,</a:t>
            </a:r>
            <a:r>
              <a:rPr lang="zh-CN" alt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EXTCODESIZE,</a:t>
            </a:r>
            <a:r>
              <a:rPr lang="zh-CN" alt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PUSH1,</a:t>
            </a:r>
            <a:r>
              <a:rPr lang="zh-CN" alt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JUMP:</a:t>
            </a:r>
            <a:r>
              <a:rPr lang="zh-CN" alt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6.14%</a:t>
            </a:r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324641EA-B095-1F49-4648-0D7B4F396CAA}"/>
              </a:ext>
            </a:extLst>
          </p:cNvPr>
          <p:cNvSpPr/>
          <p:nvPr/>
        </p:nvSpPr>
        <p:spPr>
          <a:xfrm rot="3002022">
            <a:off x="7378834" y="3936425"/>
            <a:ext cx="252580" cy="464681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7269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876F17-6CBC-CFC6-DBD5-143AC9B33B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7FEBC-FA70-1626-F0B3-0B784579D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Gas</a:t>
            </a:r>
            <a:r>
              <a:rPr lang="zh-CN" altLang="en-US" dirty="0"/>
              <a:t> </a:t>
            </a:r>
            <a:r>
              <a:rPr lang="en-US" altLang="zh-CN" dirty="0"/>
              <a:t>Usage</a:t>
            </a:r>
            <a:r>
              <a:rPr lang="zh-CN" altLang="en-US" dirty="0"/>
              <a:t> </a:t>
            </a:r>
            <a:r>
              <a:rPr lang="en-US" altLang="zh-CN" dirty="0"/>
              <a:t>Analysis</a:t>
            </a:r>
            <a:r>
              <a:rPr lang="zh-CN" altLang="en-US" dirty="0"/>
              <a:t> </a:t>
            </a:r>
            <a:r>
              <a:rPr lang="en-US" dirty="0"/>
              <a:t>In On-chain Traces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321C0C-EFAF-D58D-397D-889B8EDAFF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Storage opcodes</a:t>
            </a:r>
            <a:r>
              <a:rPr lang="zh-CN" altLang="en-US" dirty="0"/>
              <a:t> </a:t>
            </a:r>
            <a:r>
              <a:rPr lang="en-US" altLang="zh-CN" dirty="0"/>
              <a:t>account for the majority of gas usage</a:t>
            </a:r>
          </a:p>
          <a:p>
            <a:r>
              <a:rPr lang="en-US" altLang="zh-CN" dirty="0"/>
              <a:t>SSTORE</a:t>
            </a:r>
            <a:r>
              <a:rPr lang="zh-CN" altLang="en-US" dirty="0"/>
              <a:t> </a:t>
            </a:r>
            <a:r>
              <a:rPr lang="en-US" altLang="zh-CN" dirty="0"/>
              <a:t>ranks</a:t>
            </a:r>
            <a:r>
              <a:rPr lang="zh-CN" altLang="en-US" dirty="0"/>
              <a:t> </a:t>
            </a:r>
            <a:r>
              <a:rPr lang="en-US" altLang="zh-CN" dirty="0"/>
              <a:t>first</a:t>
            </a:r>
          </a:p>
          <a:p>
            <a:pPr lvl="1"/>
            <a:r>
              <a:rPr lang="en-US" altLang="zh-CN" dirty="0"/>
              <a:t>19.96% of gas is spent on those</a:t>
            </a:r>
            <a:r>
              <a:rPr lang="zh-CN" altLang="en-US" dirty="0"/>
              <a:t> </a:t>
            </a:r>
            <a:r>
              <a:rPr lang="en-US" altLang="zh-CN" dirty="0"/>
              <a:t>initialization operations </a:t>
            </a:r>
          </a:p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length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most</a:t>
            </a:r>
            <a:r>
              <a:rPr lang="zh-CN" altLang="en-US" dirty="0"/>
              <a:t> </a:t>
            </a:r>
            <a:r>
              <a:rPr lang="en-US" altLang="zh-CN" dirty="0"/>
              <a:t>sequence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smaller</a:t>
            </a:r>
            <a:r>
              <a:rPr lang="zh-CN" altLang="en-US" dirty="0"/>
              <a:t> </a:t>
            </a:r>
            <a:r>
              <a:rPr lang="en-US" altLang="zh-CN" dirty="0"/>
              <a:t>than</a:t>
            </a:r>
            <a:r>
              <a:rPr lang="zh-CN" altLang="en-US" dirty="0"/>
              <a:t> </a:t>
            </a:r>
            <a:r>
              <a:rPr lang="en-US" altLang="zh-CN" dirty="0"/>
              <a:t>50</a:t>
            </a:r>
          </a:p>
          <a:p>
            <a:pPr lvl="2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B04C53-6031-0396-BD24-7D3EA2802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1745" y="3800337"/>
            <a:ext cx="5237595" cy="289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9992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>
          <a:extLst>
            <a:ext uri="{FF2B5EF4-FFF2-40B4-BE49-F238E27FC236}">
              <a16:creationId xmlns:a16="http://schemas.microsoft.com/office/drawing/2014/main" id="{B375ECC5-A8BD-D82F-C54F-F93AD46076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>
            <a:extLst>
              <a:ext uri="{FF2B5EF4-FFF2-40B4-BE49-F238E27FC236}">
                <a16:creationId xmlns:a16="http://schemas.microsoft.com/office/drawing/2014/main" id="{542E0462-98DF-CF7F-1B52-55387213670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47</a:t>
            </a:fld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1" name="Google Shape;101;p2">
            <a:extLst>
              <a:ext uri="{FF2B5EF4-FFF2-40B4-BE49-F238E27FC236}">
                <a16:creationId xmlns:a16="http://schemas.microsoft.com/office/drawing/2014/main" id="{C06ACF1B-B7C3-A0DA-1892-F9B4BD81A21E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straightConnector1">
            <a:avLst/>
          </a:prstGeom>
          <a:noFill/>
          <a:ln w="9525" cap="flat" cmpd="sng">
            <a:solidFill>
              <a:srgbClr val="FBFFF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">
            <a:extLst>
              <a:ext uri="{FF2B5EF4-FFF2-40B4-BE49-F238E27FC236}">
                <a16:creationId xmlns:a16="http://schemas.microsoft.com/office/drawing/2014/main" id="{EDA30629-8F1C-5204-22BD-2B6A082D6F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274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altLang="zh-CN" dirty="0"/>
              <a:t>Outline</a:t>
            </a:r>
            <a:endParaRPr dirty="0"/>
          </a:p>
        </p:txBody>
      </p:sp>
      <p:sp>
        <p:nvSpPr>
          <p:cNvPr id="103" name="Google Shape;103;p2">
            <a:extLst>
              <a:ext uri="{FF2B5EF4-FFF2-40B4-BE49-F238E27FC236}">
                <a16:creationId xmlns:a16="http://schemas.microsoft.com/office/drawing/2014/main" id="{D415DCAA-E634-0457-757F-3539B5C5C55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198" y="1584000"/>
            <a:ext cx="11016000" cy="4080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228600">
              <a:buClr>
                <a:schemeClr val="bg1">
                  <a:lumMod val="75000"/>
                </a:schemeClr>
              </a:buClr>
            </a:pPr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 marL="228600" indent="-228600">
              <a:buClr>
                <a:schemeClr val="bg1">
                  <a:lumMod val="75000"/>
                </a:schemeClr>
              </a:buClr>
            </a:pPr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Studying Gas Wastes in Solidity Programs</a:t>
            </a:r>
          </a:p>
          <a:p>
            <a:pPr marL="228600" indent="-228600">
              <a:buClr>
                <a:schemeClr val="tx1"/>
              </a:buClr>
            </a:pPr>
            <a:r>
              <a:rPr lang="en-US" altLang="zh-CN" dirty="0">
                <a:solidFill>
                  <a:schemeClr val="tx1"/>
                </a:solidFill>
              </a:rPr>
              <a:t>Analyzing On-Chain Transaction Traces</a:t>
            </a:r>
          </a:p>
          <a:p>
            <a:pPr marL="228600" indent="-228600">
              <a:buClr>
                <a:schemeClr val="bg1">
                  <a:lumMod val="75000"/>
                </a:schemeClr>
              </a:buClr>
            </a:pPr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Gas Waste Detection</a:t>
            </a:r>
          </a:p>
          <a:p>
            <a:pPr marL="228600" indent="-228600">
              <a:buClr>
                <a:schemeClr val="bg1">
                  <a:lumMod val="75000"/>
                </a:schemeClr>
              </a:buClr>
            </a:pPr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Conclusions</a:t>
            </a:r>
          </a:p>
          <a:p>
            <a:pPr marL="228600" indent="-228600"/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421668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E2E1A-CEC5-9268-DCA4-13FD1F79C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Methodology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FE39AF-8774-F9C2-69E8-E7AA1C732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09344"/>
            <a:ext cx="10515600" cy="4747006"/>
          </a:xfrm>
        </p:spPr>
        <p:txBody>
          <a:bodyPr>
            <a:noAutofit/>
          </a:bodyPr>
          <a:lstStyle/>
          <a:p>
            <a:pPr marL="228600" indent="-228600"/>
            <a:r>
              <a:rPr lang="en-US" altLang="zh-CN" dirty="0"/>
              <a:t>Collecting</a:t>
            </a:r>
            <a:r>
              <a:rPr lang="zh-CN" altLang="en-US" dirty="0"/>
              <a:t> </a:t>
            </a:r>
            <a:r>
              <a:rPr lang="en-US" altLang="zh-CN" dirty="0"/>
              <a:t>on-chain traces using the</a:t>
            </a:r>
            <a:r>
              <a:rPr lang="zh-CN" altLang="en-US" dirty="0"/>
              <a:t> </a:t>
            </a:r>
            <a:r>
              <a:rPr lang="en-US" altLang="zh-CN" dirty="0"/>
              <a:t>debug API of Geth</a:t>
            </a:r>
          </a:p>
          <a:p>
            <a:pPr marL="685800" lvl="1" indent="-228600"/>
            <a:r>
              <a:rPr lang="en-US" altLang="zh-CN" dirty="0"/>
              <a:t>The API returns a sequence of opcodes with information about</a:t>
            </a:r>
          </a:p>
          <a:p>
            <a:pPr marL="1143000" lvl="2" indent="-228600"/>
            <a:r>
              <a:rPr lang="en-US" altLang="zh-CN" dirty="0"/>
              <a:t>Gas consumed by each opcode</a:t>
            </a:r>
          </a:p>
          <a:p>
            <a:pPr marL="1143000" lvl="2" indent="-228600"/>
            <a:r>
              <a:rPr lang="en-US" altLang="zh-CN" dirty="0"/>
              <a:t>Contents of the stack and </a:t>
            </a:r>
            <a:r>
              <a:rPr lang="en-US" altLang="zh-CN" dirty="0" err="1"/>
              <a:t>calldata</a:t>
            </a:r>
            <a:r>
              <a:rPr lang="en-US" altLang="zh-CN" dirty="0"/>
              <a:t> before/after each opcode</a:t>
            </a:r>
            <a:endParaRPr lang="en-US" dirty="0"/>
          </a:p>
          <a:p>
            <a:pPr marL="228600" indent="-228600"/>
            <a:r>
              <a:rPr lang="en-US" dirty="0"/>
              <a:t>Dataset: </a:t>
            </a:r>
            <a:r>
              <a:rPr lang="en-US" altLang="zh-CN" dirty="0"/>
              <a:t>10,629,589 transactions</a:t>
            </a:r>
          </a:p>
          <a:p>
            <a:pPr marL="685800" lvl="1" indent="-228600"/>
            <a:r>
              <a:rPr lang="en-US" dirty="0"/>
              <a:t>Between Feb 1st, 2024, and Feb 10th,</a:t>
            </a:r>
            <a:r>
              <a:rPr lang="zh-CN" altLang="en-US" dirty="0"/>
              <a:t> </a:t>
            </a:r>
            <a:r>
              <a:rPr lang="en-US" dirty="0"/>
              <a:t>2024 </a:t>
            </a:r>
          </a:p>
          <a:p>
            <a:pPr marL="685800" lvl="1" indent="-228600"/>
            <a:r>
              <a:rPr lang="en-US" dirty="0"/>
              <a:t>Consume 768.8</a:t>
            </a:r>
            <a:r>
              <a:rPr lang="zh-CN" altLang="en-US" dirty="0"/>
              <a:t> </a:t>
            </a:r>
            <a:r>
              <a:rPr lang="en-US" dirty="0"/>
              <a:t>billion gas units and $160 million in gas</a:t>
            </a:r>
            <a:r>
              <a:rPr lang="zh-CN" altLang="en-US" dirty="0"/>
              <a:t> </a:t>
            </a:r>
            <a:r>
              <a:rPr lang="en-US" dirty="0"/>
              <a:t>fees</a:t>
            </a:r>
          </a:p>
          <a:p>
            <a:pPr marL="228600" lvl="1" indent="-228600">
              <a:spcBef>
                <a:spcPts val="1000"/>
              </a:spcBef>
              <a:buSzPts val="3200"/>
              <a:buFont typeface="Arial"/>
              <a:buChar char="•"/>
            </a:pPr>
            <a:r>
              <a:rPr lang="en-US" sz="3200" dirty="0"/>
              <a:t>Focusing on two types of opcode sequences</a:t>
            </a:r>
          </a:p>
          <a:p>
            <a:pPr marL="685800" lvl="1" indent="-228600"/>
            <a:r>
              <a:rPr lang="en-US" dirty="0"/>
              <a:t>Frequently executed sequences: more potential optimization gains</a:t>
            </a:r>
          </a:p>
          <a:p>
            <a:pPr marL="685800" lvl="1" indent="-228600"/>
            <a:r>
              <a:rPr lang="en-US" dirty="0"/>
              <a:t>Sequences without side effects: likely to be gas wastes</a:t>
            </a:r>
          </a:p>
          <a:p>
            <a:pPr marL="228600" lvl="1" indent="-228600">
              <a:spcBef>
                <a:spcPts val="1000"/>
              </a:spcBef>
              <a:buSzPts val="3200"/>
              <a:buFont typeface="Arial"/>
              <a:buChar char="•"/>
            </a:pP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875912-53AE-7CBA-628A-F218FA07729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2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03;p2">
            <a:extLst>
              <a:ext uri="{FF2B5EF4-FFF2-40B4-BE49-F238E27FC236}">
                <a16:creationId xmlns:a16="http://schemas.microsoft.com/office/drawing/2014/main" id="{4AEF3FD2-077F-BF23-FD8F-51ABF0F0CDB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198" y="1584000"/>
            <a:ext cx="11016000" cy="4519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228600"/>
            <a:r>
              <a:rPr lang="en-US" altLang="zh-CN" dirty="0"/>
              <a:t>Identifying 14 distinct gas-wasting opcode sequences</a:t>
            </a:r>
          </a:p>
          <a:p>
            <a:pPr marL="685800" lvl="1" indent="-228600"/>
            <a:r>
              <a:rPr lang="en-US" altLang="zh-CN" dirty="0"/>
              <a:t>9 are computing a large constant value at runtime</a:t>
            </a:r>
          </a:p>
          <a:p>
            <a:pPr marL="685800" lvl="1" indent="-228600"/>
            <a:r>
              <a:rPr lang="en-US" altLang="zh-CN" dirty="0"/>
              <a:t>4 are due to pushing values onto stack that are never used</a:t>
            </a:r>
          </a:p>
          <a:p>
            <a:pPr marL="685800" lvl="1" indent="-228600"/>
            <a:r>
              <a:rPr lang="en-US" altLang="zh-CN" dirty="0"/>
              <a:t>1 is caused by reading a storage value that is never used</a:t>
            </a:r>
          </a:p>
          <a:p>
            <a:pPr marL="228600" lvl="1" indent="-228600">
              <a:spcBef>
                <a:spcPts val="1000"/>
              </a:spcBef>
              <a:buSzPts val="3200"/>
              <a:buFont typeface="Arial"/>
              <a:buChar char="•"/>
            </a:pPr>
            <a:endParaRPr lang="en-US" altLang="zh-CN" sz="32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CAB999-6B14-4A9C-5CC4-D8EC658AC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Gas</a:t>
            </a:r>
            <a:r>
              <a:rPr lang="zh-CN" altLang="en-US" dirty="0"/>
              <a:t> </a:t>
            </a:r>
            <a:r>
              <a:rPr lang="en-US" altLang="zh-CN" dirty="0"/>
              <a:t>Waste</a:t>
            </a:r>
            <a:r>
              <a:rPr lang="zh-CN" altLang="en-US" dirty="0"/>
              <a:t> </a:t>
            </a:r>
            <a:r>
              <a:rPr lang="en-US" altLang="zh-CN" dirty="0"/>
              <a:t>Analysis</a:t>
            </a:r>
            <a:r>
              <a:rPr lang="en-US" dirty="0"/>
              <a:t> In On-chain Traces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42FA7-E44B-0DA1-486A-EF153F1265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49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FD58303-8B50-550D-CAD7-E53726EC6601}"/>
              </a:ext>
            </a:extLst>
          </p:cNvPr>
          <p:cNvGraphicFramePr/>
          <p:nvPr/>
        </p:nvGraphicFramePr>
        <p:xfrm>
          <a:off x="7090611" y="4452202"/>
          <a:ext cx="3512114" cy="2468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Google Shape;852;p43">
            <a:extLst>
              <a:ext uri="{FF2B5EF4-FFF2-40B4-BE49-F238E27FC236}">
                <a16:creationId xmlns:a16="http://schemas.microsoft.com/office/drawing/2014/main" id="{2C520B74-0DF3-9CC5-BEE2-15F701963C24}"/>
              </a:ext>
            </a:extLst>
          </p:cNvPr>
          <p:cNvSpPr/>
          <p:nvPr/>
        </p:nvSpPr>
        <p:spPr>
          <a:xfrm>
            <a:off x="6187136" y="4138356"/>
            <a:ext cx="1712440" cy="65235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119411" y="71758"/>
                </a:moveTo>
                <a:lnTo>
                  <a:pt x="136550" y="73744"/>
                </a:lnTo>
                <a:lnTo>
                  <a:pt x="170138" y="141728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Unused</a:t>
            </a:r>
            <a:r>
              <a:rPr lang="zh-CN" altLang="en-US" sz="1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zh-CN" sz="1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Stack</a:t>
            </a:r>
            <a:r>
              <a:rPr lang="zh-CN" altLang="en-US" sz="1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zh-CN" sz="1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Variables</a:t>
            </a:r>
            <a:endParaRPr sz="18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48;p43">
            <a:extLst>
              <a:ext uri="{FF2B5EF4-FFF2-40B4-BE49-F238E27FC236}">
                <a16:creationId xmlns:a16="http://schemas.microsoft.com/office/drawing/2014/main" id="{EA3C41E8-CE10-4002-3A87-6DE23E7007E9}"/>
              </a:ext>
            </a:extLst>
          </p:cNvPr>
          <p:cNvSpPr/>
          <p:nvPr/>
        </p:nvSpPr>
        <p:spPr>
          <a:xfrm>
            <a:off x="9268356" y="4138356"/>
            <a:ext cx="1712439" cy="512914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277" y="56230"/>
                </a:moveTo>
                <a:lnTo>
                  <a:pt x="-11668" y="58214"/>
                </a:lnTo>
                <a:lnTo>
                  <a:pt x="-20584" y="230238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Skippable Storage Read</a:t>
            </a:r>
            <a:endParaRPr sz="18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851;p43">
            <a:extLst>
              <a:ext uri="{FF2B5EF4-FFF2-40B4-BE49-F238E27FC236}">
                <a16:creationId xmlns:a16="http://schemas.microsoft.com/office/drawing/2014/main" id="{DC5C3375-69EF-FE6A-7A47-80AD8B2FAD2D}"/>
              </a:ext>
            </a:extLst>
          </p:cNvPr>
          <p:cNvSpPr/>
          <p:nvPr/>
        </p:nvSpPr>
        <p:spPr>
          <a:xfrm>
            <a:off x="10222922" y="4904537"/>
            <a:ext cx="1911922" cy="688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547" y="71758"/>
                </a:moveTo>
                <a:lnTo>
                  <a:pt x="-11008" y="71759"/>
                </a:lnTo>
                <a:lnTo>
                  <a:pt x="-44299" y="177443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Runtime</a:t>
            </a:r>
            <a:r>
              <a:rPr lang="zh-CN" altLang="en-US" sz="1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zh-CN" sz="1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Constant</a:t>
            </a:r>
            <a:r>
              <a:rPr lang="zh-CN" altLang="en-US" sz="1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zh-CN" sz="1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Computation</a:t>
            </a:r>
            <a:endParaRPr sz="18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73;p5">
            <a:extLst>
              <a:ext uri="{FF2B5EF4-FFF2-40B4-BE49-F238E27FC236}">
                <a16:creationId xmlns:a16="http://schemas.microsoft.com/office/drawing/2014/main" id="{65771BFC-88D2-3349-F62E-2EFBC14FF30F}"/>
              </a:ext>
            </a:extLst>
          </p:cNvPr>
          <p:cNvSpPr txBox="1"/>
          <p:nvPr/>
        </p:nvSpPr>
        <p:spPr>
          <a:xfrm>
            <a:off x="9268356" y="1671173"/>
            <a:ext cx="2357154" cy="707846"/>
          </a:xfrm>
          <a:prstGeom prst="rect">
            <a:avLst/>
          </a:prstGeom>
          <a:solidFill>
            <a:schemeClr val="lt1"/>
          </a:solidFill>
          <a:ln w="19050"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0000"/>
                </a:solidFill>
              </a:rPr>
              <a:t>runtime gas </a:t>
            </a:r>
            <a:r>
              <a:rPr lang="en-US" sz="2000" i="1" dirty="0">
                <a:solidFill>
                  <a:srgbClr val="FF0000"/>
                </a:solidFill>
              </a:rPr>
              <a:t>vs</a:t>
            </a:r>
            <a:r>
              <a:rPr lang="en-US" sz="2000" dirty="0">
                <a:solidFill>
                  <a:srgbClr val="FF0000"/>
                </a:solidFill>
              </a:rPr>
              <a:t> deployment gas</a:t>
            </a:r>
            <a:endParaRPr sz="2000" dirty="0">
              <a:solidFill>
                <a:srgbClr val="FF0000"/>
              </a:solidFill>
            </a:endParaRPr>
          </a:p>
        </p:txBody>
      </p:sp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0CFE8F19-9DD2-3B28-491D-ECD20EFE315C}"/>
              </a:ext>
            </a:extLst>
          </p:cNvPr>
          <p:cNvSpPr/>
          <p:nvPr/>
        </p:nvSpPr>
        <p:spPr>
          <a:xfrm>
            <a:off x="9268356" y="1666841"/>
            <a:ext cx="2357154" cy="704088"/>
          </a:xfrm>
          <a:prstGeom prst="wedgeRectCallout">
            <a:avLst>
              <a:gd name="adj1" fmla="val -60989"/>
              <a:gd name="adj2" fmla="val 48902"/>
            </a:avLst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4C000B-9E8F-C27C-B3CE-1560CCB44DF2}"/>
              </a:ext>
            </a:extLst>
          </p:cNvPr>
          <p:cNvSpPr/>
          <p:nvPr/>
        </p:nvSpPr>
        <p:spPr>
          <a:xfrm>
            <a:off x="1589274" y="2632286"/>
            <a:ext cx="8487413" cy="104360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Google Shape;173;p5">
            <a:extLst>
              <a:ext uri="{FF2B5EF4-FFF2-40B4-BE49-F238E27FC236}">
                <a16:creationId xmlns:a16="http://schemas.microsoft.com/office/drawing/2014/main" id="{F1062454-05AE-12E3-44BA-126A0FEF231B}"/>
              </a:ext>
            </a:extLst>
          </p:cNvPr>
          <p:cNvSpPr txBox="1"/>
          <p:nvPr/>
        </p:nvSpPr>
        <p:spPr>
          <a:xfrm>
            <a:off x="2610210" y="4015390"/>
            <a:ext cx="2162958" cy="707846"/>
          </a:xfrm>
          <a:prstGeom prst="rect">
            <a:avLst/>
          </a:prstGeom>
          <a:solidFill>
            <a:schemeClr val="lt1"/>
          </a:solidFill>
          <a:ln w="19050"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0000"/>
                </a:solidFill>
              </a:rPr>
              <a:t>Bugs in the Solidity compiler</a:t>
            </a:r>
            <a:endParaRPr sz="2000" dirty="0">
              <a:solidFill>
                <a:srgbClr val="FF0000"/>
              </a:solidFill>
            </a:endParaRPr>
          </a:p>
        </p:txBody>
      </p:sp>
      <p:sp>
        <p:nvSpPr>
          <p:cNvPr id="13" name="Rectangular Callout 12">
            <a:extLst>
              <a:ext uri="{FF2B5EF4-FFF2-40B4-BE49-F238E27FC236}">
                <a16:creationId xmlns:a16="http://schemas.microsoft.com/office/drawing/2014/main" id="{B37F8185-27F2-54A6-6610-D2EC4528DC72}"/>
              </a:ext>
            </a:extLst>
          </p:cNvPr>
          <p:cNvSpPr/>
          <p:nvPr/>
        </p:nvSpPr>
        <p:spPr>
          <a:xfrm>
            <a:off x="2610210" y="4011058"/>
            <a:ext cx="2162958" cy="704088"/>
          </a:xfrm>
          <a:prstGeom prst="wedgeRectCallout">
            <a:avLst>
              <a:gd name="adj1" fmla="val -12886"/>
              <a:gd name="adj2" fmla="val -99150"/>
            </a:avLst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Google Shape;671;p33">
            <a:extLst>
              <a:ext uri="{FF2B5EF4-FFF2-40B4-BE49-F238E27FC236}">
                <a16:creationId xmlns:a16="http://schemas.microsoft.com/office/drawing/2014/main" id="{50919ADB-5B8A-F68B-C154-A88A08337477}"/>
              </a:ext>
            </a:extLst>
          </p:cNvPr>
          <p:cNvSpPr txBox="1"/>
          <p:nvPr/>
        </p:nvSpPr>
        <p:spPr>
          <a:xfrm>
            <a:off x="991709" y="5133800"/>
            <a:ext cx="5399959" cy="120028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Insight 11</a:t>
            </a:r>
            <a:r>
              <a:rPr lang="en-US" sz="2400" b="1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: Gas wastes due to compiler bugs exist, and many of them may not be noticed by the programmers.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3229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  <p:bldP spid="8" grpId="0" animBg="1"/>
      <p:bldP spid="9" grpId="0" animBg="1"/>
      <p:bldP spid="3" grpId="0" animBg="1"/>
      <p:bldP spid="7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>
          <a:extLst>
            <a:ext uri="{FF2B5EF4-FFF2-40B4-BE49-F238E27FC236}">
              <a16:creationId xmlns:a16="http://schemas.microsoft.com/office/drawing/2014/main" id="{B68F1C05-B3B1-79FB-2394-55DF4B7589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>
            <a:extLst>
              <a:ext uri="{FF2B5EF4-FFF2-40B4-BE49-F238E27FC236}">
                <a16:creationId xmlns:a16="http://schemas.microsoft.com/office/drawing/2014/main" id="{4F134219-D6AB-7557-6EE3-1D180352DFD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1" name="Google Shape;101;p2">
            <a:extLst>
              <a:ext uri="{FF2B5EF4-FFF2-40B4-BE49-F238E27FC236}">
                <a16:creationId xmlns:a16="http://schemas.microsoft.com/office/drawing/2014/main" id="{C53C83EE-1D7B-99A7-772F-ED8144823CA8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straightConnector1">
            <a:avLst/>
          </a:prstGeom>
          <a:noFill/>
          <a:ln w="9525" cap="flat" cmpd="sng">
            <a:solidFill>
              <a:srgbClr val="FBFFF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">
            <a:extLst>
              <a:ext uri="{FF2B5EF4-FFF2-40B4-BE49-F238E27FC236}">
                <a16:creationId xmlns:a16="http://schemas.microsoft.com/office/drawing/2014/main" id="{445BAF07-CCFB-81F9-AB58-F2DB43F460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274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altLang="zh-CN" dirty="0"/>
              <a:t>Gas Usage Computation</a:t>
            </a:r>
            <a:endParaRPr dirty="0"/>
          </a:p>
        </p:txBody>
      </p:sp>
      <p:sp>
        <p:nvSpPr>
          <p:cNvPr id="103" name="Google Shape;103;p2">
            <a:extLst>
              <a:ext uri="{FF2B5EF4-FFF2-40B4-BE49-F238E27FC236}">
                <a16:creationId xmlns:a16="http://schemas.microsoft.com/office/drawing/2014/main" id="{E7CB25BE-93E2-2293-A9A2-B316C488084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198" y="1584001"/>
            <a:ext cx="11016000" cy="1243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228600"/>
            <a:r>
              <a:rPr lang="en-US" dirty="0"/>
              <a:t>Depending on a complex model, c</a:t>
            </a:r>
            <a:r>
              <a:rPr lang="en-US" altLang="zh-CN" dirty="0"/>
              <a:t>onsidering </a:t>
            </a:r>
          </a:p>
          <a:p>
            <a:pPr marL="685800" lvl="1" indent="-228600"/>
            <a:r>
              <a:rPr lang="en-US" altLang="zh-CN" dirty="0"/>
              <a:t>instructions, data store areas, and data values</a:t>
            </a:r>
          </a:p>
        </p:txBody>
      </p:sp>
      <p:sp>
        <p:nvSpPr>
          <p:cNvPr id="2" name="Google Shape;372;p21">
            <a:extLst>
              <a:ext uri="{FF2B5EF4-FFF2-40B4-BE49-F238E27FC236}">
                <a16:creationId xmlns:a16="http://schemas.microsoft.com/office/drawing/2014/main" id="{7F2AB443-DC53-4403-A0F7-774C30294D02}"/>
              </a:ext>
            </a:extLst>
          </p:cNvPr>
          <p:cNvSpPr txBox="1"/>
          <p:nvPr/>
        </p:nvSpPr>
        <p:spPr>
          <a:xfrm>
            <a:off x="1975254" y="2980944"/>
            <a:ext cx="8241492" cy="378561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 contract</a:t>
            </a:r>
            <a:r>
              <a:rPr lang="en-US" sz="16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 ERC20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 sz="16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     </a:t>
            </a:r>
            <a:r>
              <a:rPr lang="en-US" sz="1600" dirty="0" err="1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uint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 dirty="0" err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totalSupply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6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     mapping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16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address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=&gt;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 dirty="0" err="1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uint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lang="en-US" sz="16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 dirty="0" err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balanceOf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600" dirty="0">
              <a:solidFill>
                <a:srgbClr val="3B3B3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sz="16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 function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 dirty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_mint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16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address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 dirty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to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sz="16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uint256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 dirty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value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lang="en-US" sz="16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internal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{</a:t>
            </a:r>
            <a:endParaRPr sz="16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        </a:t>
            </a:r>
            <a:r>
              <a:rPr lang="en-US" sz="1600" dirty="0" err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totalSupply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+=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value;</a:t>
            </a:r>
            <a:endParaRPr sz="16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-US" sz="1600" dirty="0" err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balanceOf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[to] </a:t>
            </a:r>
            <a:r>
              <a:rPr lang="en-US" sz="16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+=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value;</a:t>
            </a:r>
            <a:endParaRPr sz="16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    }</a:t>
            </a:r>
            <a:endParaRPr sz="1600" dirty="0">
              <a:solidFill>
                <a:srgbClr val="3B3B3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     function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 dirty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transfer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16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address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 dirty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to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-US" sz="1600" dirty="0" err="1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uint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 dirty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value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lang="en-US" sz="16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external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 dirty="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returns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-US" sz="16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bool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) {</a:t>
            </a:r>
            <a:endParaRPr sz="1600" dirty="0"/>
          </a:p>
          <a:p>
            <a:pPr lvl="0"/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        </a:t>
            </a:r>
            <a:r>
              <a:rPr lang="en-US" sz="1600" dirty="0">
                <a:solidFill>
                  <a:srgbClr val="0000FF"/>
                </a:solidFill>
                <a:latin typeface="Consolas"/>
                <a:sym typeface="Consolas"/>
              </a:rPr>
              <a:t>require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altLang="zh-CN" sz="1600" dirty="0" err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balanceOf</a:t>
            </a:r>
            <a:r>
              <a:rPr lang="en-US" altLang="zh-CN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-US" altLang="zh-CN" sz="1600" dirty="0" err="1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msg.sender</a:t>
            </a:r>
            <a:r>
              <a:rPr lang="en-US" altLang="zh-CN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] &gt;=</a:t>
            </a:r>
            <a:r>
              <a:rPr lang="en-US" altLang="zh-CN" sz="1600" dirty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 value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r>
              <a:rPr lang="zh-CN" alt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//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altLang="zh-CN" sz="1600" dirty="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223</a:t>
            </a:r>
            <a:r>
              <a:rPr lang="zh-CN" altLang="en-US" sz="1600" dirty="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altLang="zh-CN" sz="1600" dirty="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gas</a:t>
            </a:r>
            <a:r>
              <a:rPr lang="zh-CN" altLang="en-US" sz="1600" dirty="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altLang="zh-CN" sz="1600" dirty="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units</a:t>
            </a:r>
            <a:endParaRPr lang="en-US" sz="1600" dirty="0">
              <a:solidFill>
                <a:srgbClr val="00B05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/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      </a:t>
            </a:r>
            <a:r>
              <a:rPr lang="en-US" sz="1600" dirty="0">
                <a:solidFill>
                  <a:srgbClr val="267F99"/>
                </a:solidFill>
                <a:latin typeface="Consolas"/>
                <a:sym typeface="Consolas"/>
              </a:rPr>
              <a:t>  </a:t>
            </a:r>
            <a:r>
              <a:rPr lang="en-US" sz="1600" dirty="0" err="1">
                <a:solidFill>
                  <a:srgbClr val="267F99"/>
                </a:solidFill>
                <a:latin typeface="Consolas"/>
                <a:sym typeface="Consolas"/>
              </a:rPr>
              <a:t>uint</a:t>
            </a:r>
            <a:r>
              <a:rPr lang="en-US" sz="1600" dirty="0">
                <a:solidFill>
                  <a:srgbClr val="267F99"/>
                </a:solidFill>
                <a:latin typeface="Consolas"/>
                <a:sym typeface="Consolas"/>
              </a:rPr>
              <a:t> 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old = </a:t>
            </a:r>
            <a:r>
              <a:rPr lang="en-US" sz="1600" dirty="0" err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balanceOf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-US" sz="1600" dirty="0" err="1">
                <a:solidFill>
                  <a:srgbClr val="0000FF"/>
                </a:solidFill>
                <a:latin typeface="Consolas"/>
                <a:sym typeface="Consolas"/>
              </a:rPr>
              <a:t>msg.sender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];</a:t>
            </a:r>
            <a:r>
              <a:rPr lang="zh-CN" alt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//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altLang="zh-CN" sz="1600" dirty="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208</a:t>
            </a:r>
            <a:r>
              <a:rPr lang="zh-CN" altLang="en-US" sz="1600" dirty="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altLang="zh-CN" sz="1600" dirty="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gas</a:t>
            </a:r>
            <a:r>
              <a:rPr lang="zh-CN" altLang="en-US" sz="1600" dirty="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altLang="zh-CN" sz="1600" dirty="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units</a:t>
            </a:r>
            <a:endParaRPr lang="en-US" sz="1600" dirty="0">
              <a:solidFill>
                <a:srgbClr val="00B05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/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        </a:t>
            </a:r>
            <a:r>
              <a:rPr lang="en-US" sz="1600" dirty="0">
                <a:solidFill>
                  <a:srgbClr val="0000FF"/>
                </a:solidFill>
                <a:latin typeface="Consolas"/>
                <a:sym typeface="Consolas"/>
              </a:rPr>
              <a:t>unchecked 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{old -= value;}</a:t>
            </a:r>
            <a:r>
              <a:rPr lang="zh-CN" alt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//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altLang="zh-CN" sz="1600" dirty="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21</a:t>
            </a:r>
            <a:r>
              <a:rPr lang="zh-CN" altLang="en-US" sz="1600" dirty="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altLang="zh-CN" sz="1600" dirty="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gas</a:t>
            </a:r>
            <a:r>
              <a:rPr lang="zh-CN" altLang="en-US" sz="1600" dirty="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altLang="zh-CN" sz="1600" dirty="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units</a:t>
            </a:r>
            <a:endParaRPr lang="en-US" sz="1600" dirty="0">
              <a:solidFill>
                <a:srgbClr val="00B05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/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        </a:t>
            </a:r>
            <a:r>
              <a:rPr lang="en-US" sz="1600" dirty="0" err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balanceOf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-US" sz="1600" dirty="0" err="1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msg.sender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] </a:t>
            </a:r>
            <a:r>
              <a:rPr lang="en-US" sz="16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old;</a:t>
            </a:r>
            <a:r>
              <a:rPr lang="zh-CN" alt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//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altLang="zh-CN" sz="1600" dirty="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214</a:t>
            </a:r>
            <a:r>
              <a:rPr lang="zh-CN" altLang="en-US" sz="1600" dirty="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altLang="zh-CN" sz="1600" dirty="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gas</a:t>
            </a:r>
            <a:r>
              <a:rPr lang="zh-CN" altLang="en-US" sz="1600" dirty="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altLang="zh-CN" sz="1600" dirty="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units</a:t>
            </a:r>
            <a:endParaRPr sz="1600" dirty="0">
              <a:solidFill>
                <a:srgbClr val="00B050"/>
              </a:solidFill>
            </a:endParaRPr>
          </a:p>
          <a:p>
            <a:pPr lvl="0"/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        </a:t>
            </a:r>
            <a:r>
              <a:rPr lang="en-US" sz="1600" dirty="0" err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balanceOf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[to] </a:t>
            </a:r>
            <a:r>
              <a:rPr lang="en-US" sz="16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+=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value;</a:t>
            </a:r>
            <a:r>
              <a:rPr lang="zh-CN" alt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//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altLang="zh-CN" sz="1600" dirty="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22415</a:t>
            </a:r>
            <a:r>
              <a:rPr lang="zh-CN" altLang="en-US" sz="1600" dirty="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altLang="zh-CN" sz="1600" dirty="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gas</a:t>
            </a:r>
            <a:r>
              <a:rPr lang="zh-CN" altLang="en-US" sz="1600" dirty="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altLang="zh-CN" sz="1600" dirty="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units</a:t>
            </a:r>
            <a:endParaRPr sz="1600" dirty="0">
              <a:solidFill>
                <a:srgbClr val="00B05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         return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true</a:t>
            </a: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6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    }}</a:t>
            </a:r>
            <a:endParaRPr sz="1600" b="0" dirty="0">
              <a:solidFill>
                <a:srgbClr val="3B3B3B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" name="矩形 20">
            <a:extLst>
              <a:ext uri="{FF2B5EF4-FFF2-40B4-BE49-F238E27FC236}">
                <a16:creationId xmlns:a16="http://schemas.microsoft.com/office/drawing/2014/main" id="{65D8A0B2-57F1-898C-327D-E6301AB208FD}"/>
              </a:ext>
            </a:extLst>
          </p:cNvPr>
          <p:cNvSpPr/>
          <p:nvPr/>
        </p:nvSpPr>
        <p:spPr>
          <a:xfrm>
            <a:off x="2998276" y="5664200"/>
            <a:ext cx="5142423" cy="33328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20">
            <a:extLst>
              <a:ext uri="{FF2B5EF4-FFF2-40B4-BE49-F238E27FC236}">
                <a16:creationId xmlns:a16="http://schemas.microsoft.com/office/drawing/2014/main" id="{002CA93C-EB4E-B7F2-80A1-C3D8A3AFE0AA}"/>
              </a:ext>
            </a:extLst>
          </p:cNvPr>
          <p:cNvSpPr/>
          <p:nvPr/>
        </p:nvSpPr>
        <p:spPr>
          <a:xfrm>
            <a:off x="2998275" y="5177258"/>
            <a:ext cx="5701225" cy="33328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20">
            <a:extLst>
              <a:ext uri="{FF2B5EF4-FFF2-40B4-BE49-F238E27FC236}">
                <a16:creationId xmlns:a16="http://schemas.microsoft.com/office/drawing/2014/main" id="{CFA725A3-B288-28F3-436B-16FA5514F51E}"/>
              </a:ext>
            </a:extLst>
          </p:cNvPr>
          <p:cNvSpPr/>
          <p:nvPr/>
        </p:nvSpPr>
        <p:spPr>
          <a:xfrm>
            <a:off x="2985577" y="5933806"/>
            <a:ext cx="4850324" cy="33328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20">
            <a:extLst>
              <a:ext uri="{FF2B5EF4-FFF2-40B4-BE49-F238E27FC236}">
                <a16:creationId xmlns:a16="http://schemas.microsoft.com/office/drawing/2014/main" id="{FDDC9CCE-A8F7-E587-96DE-58958211D99E}"/>
              </a:ext>
            </a:extLst>
          </p:cNvPr>
          <p:cNvSpPr/>
          <p:nvPr/>
        </p:nvSpPr>
        <p:spPr>
          <a:xfrm>
            <a:off x="3010975" y="5446864"/>
            <a:ext cx="5142423" cy="33328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Google Shape;173;p5">
            <a:extLst>
              <a:ext uri="{FF2B5EF4-FFF2-40B4-BE49-F238E27FC236}">
                <a16:creationId xmlns:a16="http://schemas.microsoft.com/office/drawing/2014/main" id="{AE9D2292-3F6B-52B1-348D-966E2726F323}"/>
              </a:ext>
            </a:extLst>
          </p:cNvPr>
          <p:cNvSpPr txBox="1"/>
          <p:nvPr/>
        </p:nvSpPr>
        <p:spPr>
          <a:xfrm>
            <a:off x="8895901" y="5489670"/>
            <a:ext cx="2172598" cy="1015622"/>
          </a:xfrm>
          <a:prstGeom prst="rect">
            <a:avLst/>
          </a:prstGeom>
          <a:solidFill>
            <a:schemeClr val="lt1"/>
          </a:solidFill>
          <a:ln w="19050">
            <a:solidFill>
              <a:srgbClr val="FF0000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gas cost increases to 171 after removing </a:t>
            </a:r>
            <a:r>
              <a:rPr lang="en-US" sz="2000" i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uncheck</a:t>
            </a:r>
            <a:endParaRPr i="1" dirty="0"/>
          </a:p>
        </p:txBody>
      </p:sp>
      <p:cxnSp>
        <p:nvCxnSpPr>
          <p:cNvPr id="11" name="直接连接符 41">
            <a:extLst>
              <a:ext uri="{FF2B5EF4-FFF2-40B4-BE49-F238E27FC236}">
                <a16:creationId xmlns:a16="http://schemas.microsoft.com/office/drawing/2014/main" id="{C565FAC2-D3D5-D8FB-3F0B-AE07D3EA72B8}"/>
              </a:ext>
            </a:extLst>
          </p:cNvPr>
          <p:cNvCxnSpPr>
            <a:cxnSpLocks/>
            <a:stCxn id="6" idx="3"/>
            <a:endCxn id="10" idx="1"/>
          </p:cNvCxnSpPr>
          <p:nvPr/>
        </p:nvCxnSpPr>
        <p:spPr>
          <a:xfrm>
            <a:off x="8153398" y="5613505"/>
            <a:ext cx="742503" cy="38397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41">
            <a:extLst>
              <a:ext uri="{FF2B5EF4-FFF2-40B4-BE49-F238E27FC236}">
                <a16:creationId xmlns:a16="http://schemas.microsoft.com/office/drawing/2014/main" id="{0F72E9B2-4664-4AFC-3B63-3ACFA4AAD645}"/>
              </a:ext>
            </a:extLst>
          </p:cNvPr>
          <p:cNvCxnSpPr>
            <a:cxnSpLocks/>
          </p:cNvCxnSpPr>
          <p:nvPr/>
        </p:nvCxnSpPr>
        <p:spPr>
          <a:xfrm>
            <a:off x="3060700" y="5613504"/>
            <a:ext cx="10287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05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10" grpId="2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>
          <a:extLst>
            <a:ext uri="{FF2B5EF4-FFF2-40B4-BE49-F238E27FC236}">
              <a16:creationId xmlns:a16="http://schemas.microsoft.com/office/drawing/2014/main" id="{059AF40E-F370-8924-7A3C-2EE13CE7D1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>
            <a:extLst>
              <a:ext uri="{FF2B5EF4-FFF2-40B4-BE49-F238E27FC236}">
                <a16:creationId xmlns:a16="http://schemas.microsoft.com/office/drawing/2014/main" id="{92CD0419-347B-7F27-ADDB-373C60C6DB1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50</a:t>
            </a:fld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1" name="Google Shape;101;p2">
            <a:extLst>
              <a:ext uri="{FF2B5EF4-FFF2-40B4-BE49-F238E27FC236}">
                <a16:creationId xmlns:a16="http://schemas.microsoft.com/office/drawing/2014/main" id="{F25FA9AE-731F-2976-898B-32AC603337A2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straightConnector1">
            <a:avLst/>
          </a:prstGeom>
          <a:noFill/>
          <a:ln w="9525" cap="flat" cmpd="sng">
            <a:solidFill>
              <a:srgbClr val="FBFFF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">
            <a:extLst>
              <a:ext uri="{FF2B5EF4-FFF2-40B4-BE49-F238E27FC236}">
                <a16:creationId xmlns:a16="http://schemas.microsoft.com/office/drawing/2014/main" id="{28429951-7D1D-A128-5C61-4D942D916A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274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altLang="zh-CN" dirty="0"/>
              <a:t>Research Questions</a:t>
            </a:r>
            <a:endParaRPr dirty="0"/>
          </a:p>
        </p:txBody>
      </p:sp>
      <p:sp>
        <p:nvSpPr>
          <p:cNvPr id="103" name="Google Shape;103;p2">
            <a:extLst>
              <a:ext uri="{FF2B5EF4-FFF2-40B4-BE49-F238E27FC236}">
                <a16:creationId xmlns:a16="http://schemas.microsoft.com/office/drawing/2014/main" id="{202DE08D-1168-9F1C-897E-5EF1BBBA7F0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197" y="1584000"/>
            <a:ext cx="11222423" cy="3681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228600">
              <a:buClr>
                <a:schemeClr val="bg1">
                  <a:lumMod val="75000"/>
                </a:schemeClr>
              </a:buClr>
            </a:pPr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RQ-1: Where is the data accessed by gas-inefficient code stored?</a:t>
            </a:r>
          </a:p>
          <a:p>
            <a:pPr marL="228600" indent="-228600"/>
            <a:endParaRPr lang="en-US" altLang="zh-CN" dirty="0"/>
          </a:p>
          <a:p>
            <a:pPr marL="228600" indent="-228600">
              <a:buClr>
                <a:schemeClr val="bg1">
                  <a:lumMod val="75000"/>
                </a:schemeClr>
              </a:buClr>
            </a:pPr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RQ-2: Why can't the Solidity compiler optimize the wastes?</a:t>
            </a:r>
          </a:p>
          <a:p>
            <a:pPr marL="228600" indent="-228600"/>
            <a:endParaRPr lang="en-US" altLang="zh-CN" dirty="0"/>
          </a:p>
          <a:p>
            <a:pPr marL="228600" indent="-228600">
              <a:buClr>
                <a:schemeClr val="tx1"/>
              </a:buClr>
            </a:pPr>
            <a:r>
              <a:rPr lang="en-US" altLang="zh-CN" dirty="0">
                <a:solidFill>
                  <a:schemeClr val="tx1"/>
                </a:solidFill>
              </a:rPr>
              <a:t>RQ-3: What strategies are employed to fix the wastes?</a:t>
            </a:r>
          </a:p>
        </p:txBody>
      </p:sp>
    </p:spTree>
    <p:extLst>
      <p:ext uri="{BB962C8B-B14F-4D97-AF65-F5344CB8AC3E}">
        <p14:creationId xmlns:p14="http://schemas.microsoft.com/office/powerpoint/2010/main" val="37147631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>
          <a:extLst>
            <a:ext uri="{FF2B5EF4-FFF2-40B4-BE49-F238E27FC236}">
              <a16:creationId xmlns:a16="http://schemas.microsoft.com/office/drawing/2014/main" id="{15562459-1CED-E96C-8980-5299F40808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>
            <a:extLst>
              <a:ext uri="{FF2B5EF4-FFF2-40B4-BE49-F238E27FC236}">
                <a16:creationId xmlns:a16="http://schemas.microsoft.com/office/drawing/2014/main" id="{25EF5996-FB8A-4A0F-2FC2-7917CEAD5C5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51</a:t>
            </a:fld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1" name="Google Shape;101;p2">
            <a:extLst>
              <a:ext uri="{FF2B5EF4-FFF2-40B4-BE49-F238E27FC236}">
                <a16:creationId xmlns:a16="http://schemas.microsoft.com/office/drawing/2014/main" id="{628CA19B-EFF7-046E-73C8-971026B0C394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straightConnector1">
            <a:avLst/>
          </a:prstGeom>
          <a:noFill/>
          <a:ln w="9525" cap="flat" cmpd="sng">
            <a:solidFill>
              <a:srgbClr val="FBFFF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">
            <a:extLst>
              <a:ext uri="{FF2B5EF4-FFF2-40B4-BE49-F238E27FC236}">
                <a16:creationId xmlns:a16="http://schemas.microsoft.com/office/drawing/2014/main" id="{6F823B05-F6DB-C932-85A0-E3391CF6D5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274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altLang="zh-CN" dirty="0"/>
              <a:t>Fixing Strategies</a:t>
            </a:r>
            <a:endParaRPr dirty="0"/>
          </a:p>
        </p:txBody>
      </p:sp>
      <p:sp>
        <p:nvSpPr>
          <p:cNvPr id="5" name="Google Shape;103;p2">
            <a:extLst>
              <a:ext uri="{FF2B5EF4-FFF2-40B4-BE49-F238E27FC236}">
                <a16:creationId xmlns:a16="http://schemas.microsoft.com/office/drawing/2014/main" id="{BBD61172-F597-21B4-003E-98DDB6DE1AC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198" y="1584000"/>
            <a:ext cx="11016000" cy="4519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228600"/>
            <a:r>
              <a:rPr lang="en-US" altLang="zh-CN" dirty="0"/>
              <a:t>Among the 54 Solidity-unique gas wastes</a:t>
            </a:r>
          </a:p>
          <a:p>
            <a:pPr marL="685800" lvl="1" indent="-228600"/>
            <a:r>
              <a:rPr lang="en-US" altLang="zh-CN" dirty="0"/>
              <a:t>26 are resolved by changing data store areas</a:t>
            </a:r>
          </a:p>
          <a:p>
            <a:pPr marL="685800" lvl="1" indent="-228600"/>
            <a:r>
              <a:rPr lang="en-US" altLang="zh-CN" dirty="0"/>
              <a:t>9 are </a:t>
            </a:r>
            <a:r>
              <a:rPr lang="en-US" dirty="0"/>
              <a:t>fixed by replacing old stack operations with more efficient ones</a:t>
            </a:r>
            <a:endParaRPr lang="en-US" altLang="zh-CN" dirty="0"/>
          </a:p>
          <a:p>
            <a:pPr marL="685800" lvl="1" indent="-228600"/>
            <a:r>
              <a:rPr lang="en-US" altLang="zh-CN" dirty="0"/>
              <a:t>15 are eliminated with the unnecessary computation</a:t>
            </a:r>
          </a:p>
          <a:p>
            <a:pPr marL="685800" lvl="1" indent="-228600"/>
            <a:r>
              <a:rPr lang="en-US" altLang="zh-CN" dirty="0"/>
              <a:t>4 are handled using other strategies</a:t>
            </a:r>
          </a:p>
          <a:p>
            <a:pPr marL="228600" lvl="1" indent="-228600">
              <a:spcBef>
                <a:spcPts val="1000"/>
              </a:spcBef>
              <a:buSzPts val="3200"/>
              <a:buFont typeface="Arial"/>
              <a:buChar char="•"/>
            </a:pPr>
            <a:endParaRPr lang="en-US" altLang="zh-CN" sz="3200" dirty="0"/>
          </a:p>
        </p:txBody>
      </p:sp>
      <p:sp>
        <p:nvSpPr>
          <p:cNvPr id="3" name="Google Shape;105;p2">
            <a:extLst>
              <a:ext uri="{FF2B5EF4-FFF2-40B4-BE49-F238E27FC236}">
                <a16:creationId xmlns:a16="http://schemas.microsoft.com/office/drawing/2014/main" id="{444974E7-842A-0518-1275-A08697FE8124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fld id="{00000000-1234-1234-1234-123412341234}" type="slidenum">
              <a:rPr lang="en-US" smtClean="0">
                <a:solidFill>
                  <a:srgbClr val="4F81BD"/>
                </a:solidFill>
              </a:rPr>
              <a:pPr>
                <a:defRPr/>
              </a:pPr>
              <a:t>51</a:t>
            </a:fld>
            <a:endParaRPr lang="en-US" dirty="0">
              <a:solidFill>
                <a:srgbClr val="4F81BD"/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87A38B5-6AB4-FC29-8974-484362C306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58705" y="4044366"/>
          <a:ext cx="3496211" cy="2669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Google Shape;173;p5">
            <a:extLst>
              <a:ext uri="{FF2B5EF4-FFF2-40B4-BE49-F238E27FC236}">
                <a16:creationId xmlns:a16="http://schemas.microsoft.com/office/drawing/2014/main" id="{68E8DAAF-E0BA-4655-81E7-40170FC93BDE}"/>
              </a:ext>
            </a:extLst>
          </p:cNvPr>
          <p:cNvSpPr txBox="1"/>
          <p:nvPr/>
        </p:nvSpPr>
        <p:spPr>
          <a:xfrm>
            <a:off x="10248181" y="3179623"/>
            <a:ext cx="1872894" cy="707846"/>
          </a:xfrm>
          <a:prstGeom prst="rect">
            <a:avLst/>
          </a:prstGeom>
          <a:solidFill>
            <a:schemeClr val="lt1"/>
          </a:solidFill>
          <a:ln w="25400">
            <a:solidFill>
              <a:srgbClr val="FF0000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0000"/>
                </a:solidFill>
              </a:rPr>
              <a:t>Changing Store Areas</a:t>
            </a:r>
            <a:endParaRPr sz="2000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749BB90-2CD8-CCB9-C6F0-329F2F80D3EC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10783019" y="3887469"/>
            <a:ext cx="401609" cy="77079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Google Shape;173;p5">
            <a:extLst>
              <a:ext uri="{FF2B5EF4-FFF2-40B4-BE49-F238E27FC236}">
                <a16:creationId xmlns:a16="http://schemas.microsoft.com/office/drawing/2014/main" id="{BBAD6FA3-0188-EE03-E608-7A47610F46E9}"/>
              </a:ext>
            </a:extLst>
          </p:cNvPr>
          <p:cNvSpPr txBox="1"/>
          <p:nvPr/>
        </p:nvSpPr>
        <p:spPr>
          <a:xfrm>
            <a:off x="7163519" y="6032824"/>
            <a:ext cx="2102146" cy="707846"/>
          </a:xfrm>
          <a:prstGeom prst="rect">
            <a:avLst/>
          </a:prstGeom>
          <a:solidFill>
            <a:schemeClr val="lt1"/>
          </a:solidFill>
          <a:ln w="25400">
            <a:solidFill>
              <a:srgbClr val="FF0000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0000"/>
                </a:solidFill>
              </a:rPr>
              <a:t>Changing Stack Operations</a:t>
            </a:r>
            <a:endParaRPr sz="2000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6623E9C-1E81-CAA9-9C51-FB60D4B2180E}"/>
              </a:ext>
            </a:extLst>
          </p:cNvPr>
          <p:cNvCxnSpPr>
            <a:cxnSpLocks/>
            <a:endCxn id="8" idx="3"/>
          </p:cNvCxnSpPr>
          <p:nvPr/>
        </p:nvCxnSpPr>
        <p:spPr>
          <a:xfrm flipH="1">
            <a:off x="9265665" y="6323731"/>
            <a:ext cx="701114" cy="6301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oogle Shape;173;p5">
            <a:extLst>
              <a:ext uri="{FF2B5EF4-FFF2-40B4-BE49-F238E27FC236}">
                <a16:creationId xmlns:a16="http://schemas.microsoft.com/office/drawing/2014/main" id="{F7D6B3FC-43B8-7310-99F3-E646DED70EF4}"/>
              </a:ext>
            </a:extLst>
          </p:cNvPr>
          <p:cNvSpPr txBox="1"/>
          <p:nvPr/>
        </p:nvSpPr>
        <p:spPr>
          <a:xfrm>
            <a:off x="6967891" y="4297940"/>
            <a:ext cx="1696439" cy="707846"/>
          </a:xfrm>
          <a:prstGeom prst="rect">
            <a:avLst/>
          </a:prstGeom>
          <a:solidFill>
            <a:schemeClr val="lt1"/>
          </a:solidFill>
          <a:ln w="25400">
            <a:solidFill>
              <a:srgbClr val="FF0000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0000"/>
                </a:solidFill>
              </a:rPr>
              <a:t>Removing Computation</a:t>
            </a:r>
            <a:endParaRPr sz="2000" dirty="0">
              <a:solidFill>
                <a:srgbClr val="FF0000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820C801-676C-F37E-4E46-E36BB171200C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8664330" y="4651863"/>
            <a:ext cx="804104" cy="47404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oogle Shape;173;p5">
            <a:extLst>
              <a:ext uri="{FF2B5EF4-FFF2-40B4-BE49-F238E27FC236}">
                <a16:creationId xmlns:a16="http://schemas.microsoft.com/office/drawing/2014/main" id="{D05CA423-7CEC-0509-415E-7D2386A0675C}"/>
              </a:ext>
            </a:extLst>
          </p:cNvPr>
          <p:cNvSpPr txBox="1"/>
          <p:nvPr/>
        </p:nvSpPr>
        <p:spPr>
          <a:xfrm>
            <a:off x="8922797" y="3551690"/>
            <a:ext cx="1108970" cy="411517"/>
          </a:xfrm>
          <a:prstGeom prst="rect">
            <a:avLst/>
          </a:prstGeom>
          <a:solidFill>
            <a:schemeClr val="lt1"/>
          </a:solidFill>
          <a:ln w="25400">
            <a:solidFill>
              <a:srgbClr val="FF0000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0000"/>
                </a:solidFill>
              </a:rPr>
              <a:t>Others</a:t>
            </a:r>
            <a:endParaRPr sz="2000" dirty="0">
              <a:solidFill>
                <a:srgbClr val="FF0000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E80523C-099E-394E-DF63-6E4EB492D0A2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9477282" y="3963207"/>
            <a:ext cx="636167" cy="50527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85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 animBg="1"/>
      <p:bldP spid="8" grpId="0" animBg="1"/>
      <p:bldP spid="10" grpId="0" animBg="1"/>
      <p:bldP spid="1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1">
          <a:extLst>
            <a:ext uri="{FF2B5EF4-FFF2-40B4-BE49-F238E27FC236}">
              <a16:creationId xmlns:a16="http://schemas.microsoft.com/office/drawing/2014/main" id="{21E0669F-6579-BB6D-BF16-0CE7B7C2F2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2" name="Google Shape;942;p52">
            <a:extLst>
              <a:ext uri="{FF2B5EF4-FFF2-40B4-BE49-F238E27FC236}">
                <a16:creationId xmlns:a16="http://schemas.microsoft.com/office/drawing/2014/main" id="{8DA1D243-E16B-8393-9368-1545FBF78146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straightConnector1">
            <a:avLst/>
          </a:prstGeom>
          <a:noFill/>
          <a:ln w="9525" cap="flat" cmpd="sng">
            <a:solidFill>
              <a:srgbClr val="FBFFF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43" name="Google Shape;943;p52">
            <a:extLst>
              <a:ext uri="{FF2B5EF4-FFF2-40B4-BE49-F238E27FC236}">
                <a16:creationId xmlns:a16="http://schemas.microsoft.com/office/drawing/2014/main" id="{EA41A843-C5C0-C8BB-3150-919E591567D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274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/>
              <a:t>Coverage</a:t>
            </a:r>
            <a:endParaRPr dirty="0"/>
          </a:p>
        </p:txBody>
      </p:sp>
      <p:sp>
        <p:nvSpPr>
          <p:cNvPr id="945" name="Google Shape;945;p52">
            <a:extLst>
              <a:ext uri="{FF2B5EF4-FFF2-40B4-BE49-F238E27FC236}">
                <a16:creationId xmlns:a16="http://schemas.microsoft.com/office/drawing/2014/main" id="{49D90CAF-37C5-166D-0BBD-298904ADD29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52</a:t>
            </a:fld>
            <a:endParaRPr/>
          </a:p>
        </p:txBody>
      </p:sp>
      <p:graphicFrame>
        <p:nvGraphicFramePr>
          <p:cNvPr id="5" name="Google Shape;673;p40">
            <a:extLst>
              <a:ext uri="{FF2B5EF4-FFF2-40B4-BE49-F238E27FC236}">
                <a16:creationId xmlns:a16="http://schemas.microsoft.com/office/drawing/2014/main" id="{BE9BB12B-803B-BEE3-3A86-779319C58B33}"/>
              </a:ext>
            </a:extLst>
          </p:cNvPr>
          <p:cNvGraphicFramePr/>
          <p:nvPr/>
        </p:nvGraphicFramePr>
        <p:xfrm>
          <a:off x="1487502" y="2850780"/>
          <a:ext cx="8969478" cy="326165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1946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4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55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99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49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8645">
                  <a:extLst>
                    <a:ext uri="{9D8B030D-6E8A-4147-A177-3AD203B41FA5}">
                      <a16:colId xmlns:a16="http://schemas.microsoft.com/office/drawing/2014/main" val="3695260168"/>
                    </a:ext>
                  </a:extLst>
                </a:gridCol>
                <a:gridCol w="988142">
                  <a:extLst>
                    <a:ext uri="{9D8B030D-6E8A-4147-A177-3AD203B41FA5}">
                      <a16:colId xmlns:a16="http://schemas.microsoft.com/office/drawing/2014/main" val="290145677"/>
                    </a:ext>
                  </a:extLst>
                </a:gridCol>
                <a:gridCol w="958645">
                  <a:extLst>
                    <a:ext uri="{9D8B030D-6E8A-4147-A177-3AD203B41FA5}">
                      <a16:colId xmlns:a16="http://schemas.microsoft.com/office/drawing/2014/main" val="318588327"/>
                    </a:ext>
                  </a:extLst>
                </a:gridCol>
              </a:tblGrid>
              <a:tr h="465950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Store Area</a:t>
                      </a:r>
                      <a:endParaRPr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9050" marR="109050" marT="54525" marB="54525" anchor="ctr"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Wastes in Study</a:t>
                      </a:r>
                      <a:endParaRPr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9050" marR="109050" marT="54525" marB="54525" anchor="ctr"/>
                </a:tc>
                <a:tc gridSpan="7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100"/>
                        <a:buFont typeface="Calibri"/>
                        <a:buNone/>
                      </a:pPr>
                      <a:r>
                        <a:rPr lang="en-US" sz="2000" b="1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Techniques</a:t>
                      </a:r>
                      <a:endParaRPr sz="2000" b="1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109050" marR="109050" marT="54525" marB="545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100"/>
                        <a:buFont typeface="Calibri"/>
                        <a:buNone/>
                      </a:pPr>
                      <a:endParaRPr sz="2100" b="1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109050" marR="109050" marT="54525" marB="54525"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100"/>
                        <a:buFont typeface="Calibri"/>
                        <a:buNone/>
                      </a:pPr>
                      <a:endParaRPr sz="2100" b="1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109050" marR="109050" marT="54525" marB="54525"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100"/>
                        <a:buFont typeface="Calibri"/>
                        <a:buNone/>
                      </a:pPr>
                      <a:endParaRPr sz="2100" b="1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109050" marR="109050" marT="54525" marB="545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9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100"/>
                        <a:buFont typeface="Calibri"/>
                        <a:buNone/>
                      </a:pPr>
                      <a:r>
                        <a:rPr lang="en-US" sz="1800" b="1" u="none" strike="noStrike" cap="none" dirty="0" err="1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PeCatch</a:t>
                      </a:r>
                      <a:endParaRPr sz="1800" b="1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109050" marR="109050" marT="54525" marB="545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100"/>
                        <a:buFont typeface="Calibri"/>
                        <a:buNone/>
                      </a:pPr>
                      <a:r>
                        <a:rPr lang="en-US" altLang="zh-CN" sz="1800" b="1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SL</a:t>
                      </a:r>
                      <a:endParaRPr sz="1800" b="1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109050" marR="109050" marT="54525" marB="545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100"/>
                        <a:buFont typeface="Calibri"/>
                        <a:buNone/>
                      </a:pPr>
                      <a:r>
                        <a:rPr lang="en-US" altLang="zh-CN" sz="1800" b="1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PO</a:t>
                      </a:r>
                      <a:endParaRPr sz="1800" b="1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109050" marR="109050" marT="54525" marB="545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100"/>
                        <a:buFont typeface="Calibri"/>
                        <a:buNone/>
                      </a:pPr>
                      <a:r>
                        <a:rPr lang="en-US" altLang="zh-CN" sz="1800" b="1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GS</a:t>
                      </a:r>
                      <a:endParaRPr sz="1800" b="1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109050" marR="109050" marT="54525" marB="545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100"/>
                        <a:buFont typeface="Calibri"/>
                        <a:buNone/>
                      </a:pPr>
                      <a:r>
                        <a:rPr lang="en-US" sz="1800" b="1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MM</a:t>
                      </a:r>
                      <a:endParaRPr sz="1800" b="1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109050" marR="109050" marT="54525" marB="545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100"/>
                        <a:buFont typeface="Calibri"/>
                        <a:buNone/>
                      </a:pPr>
                      <a:r>
                        <a:rPr lang="en-US" altLang="zh-CN" sz="1800" b="1" dirty="0" err="1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solc</a:t>
                      </a:r>
                      <a:endParaRPr sz="1800" b="1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109050" marR="109050" marT="54525" marB="545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100"/>
                        <a:buFont typeface="Calibri"/>
                        <a:buNone/>
                      </a:pPr>
                      <a:r>
                        <a:rPr lang="en-US" altLang="zh-CN" sz="1800" b="1" dirty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LLVM</a:t>
                      </a:r>
                      <a:endParaRPr sz="1800" b="1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109050" marR="109050" marT="54525" marB="54525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59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Stack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9050" marR="109050" marT="54525" marB="545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9050" marR="109050" marT="54525" marB="545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9050" marR="109050" marT="54525" marB="545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9050" marR="109050" marT="54525" marB="545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9050" marR="109050" marT="54525" marB="545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9050" marR="109050" marT="54525" marB="545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9050" marR="109050" marT="54525" marB="545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9050" marR="109050" marT="54525" marB="545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9050" marR="109050" marT="54525" marB="545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59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Memory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9050" marR="109050" marT="54525" marB="545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9050" marR="109050" marT="54525" marB="545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9050" marR="109050" marT="54525" marB="545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9050" marR="109050" marT="54525" marB="545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9050" marR="109050" marT="54525" marB="545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9050" marR="109050" marT="54525" marB="545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9050" marR="109050" marT="54525" marB="545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9050" marR="109050" marT="54525" marB="545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9050" marR="109050" marT="54525" marB="545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59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Storage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9050" marR="109050" marT="54525" marB="545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9050" marR="109050" marT="54525" marB="545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9050" marR="109050" marT="54525" marB="545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9050" marR="109050" marT="54525" marB="545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9050" marR="109050" marT="54525" marB="545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9050" marR="109050" marT="54525" marB="545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9050" marR="109050" marT="54525" marB="545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9050" marR="109050" marT="54525" marB="545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9050" marR="109050" marT="54525" marB="545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59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Calldata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9050" marR="109050" marT="54525" marB="545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9050" marR="109050" marT="54525" marB="545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9050" marR="109050" marT="54525" marB="545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9050" marR="109050" marT="54525" marB="545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9050" marR="109050" marT="54525" marB="545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9050" marR="109050" marT="54525" marB="545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9050" marR="109050" marT="54525" marB="545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9050" marR="109050" marT="54525" marB="545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9050" marR="109050" marT="54525" marB="545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59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9050" marR="109050" marT="54525" marB="545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9050" marR="109050" marT="54525" marB="545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9050" marR="109050" marT="54525" marB="545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9050" marR="109050" marT="54525" marB="545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9050" marR="109050" marT="54525" marB="545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9050" marR="109050" marT="54525" marB="545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9050" marR="109050" marT="54525" marB="545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9050" marR="109050" marT="54525" marB="545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9050" marR="109050" marT="54525" marB="545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矩形 20">
            <a:extLst>
              <a:ext uri="{FF2B5EF4-FFF2-40B4-BE49-F238E27FC236}">
                <a16:creationId xmlns:a16="http://schemas.microsoft.com/office/drawing/2014/main" id="{072A6609-7696-74EC-9F27-1077F708CEE2}"/>
              </a:ext>
            </a:extLst>
          </p:cNvPr>
          <p:cNvSpPr/>
          <p:nvPr/>
        </p:nvSpPr>
        <p:spPr>
          <a:xfrm>
            <a:off x="2725616" y="2690446"/>
            <a:ext cx="1055078" cy="366590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Google Shape;173;p5">
            <a:extLst>
              <a:ext uri="{FF2B5EF4-FFF2-40B4-BE49-F238E27FC236}">
                <a16:creationId xmlns:a16="http://schemas.microsoft.com/office/drawing/2014/main" id="{5D054081-D229-DDFC-AE82-CE2E1E51B6E1}"/>
              </a:ext>
            </a:extLst>
          </p:cNvPr>
          <p:cNvSpPr txBox="1"/>
          <p:nvPr/>
        </p:nvSpPr>
        <p:spPr>
          <a:xfrm>
            <a:off x="2185054" y="1478740"/>
            <a:ext cx="3266177" cy="1015622"/>
          </a:xfrm>
          <a:prstGeom prst="rect">
            <a:avLst/>
          </a:prstGeom>
          <a:solidFill>
            <a:schemeClr val="lt1"/>
          </a:solidFill>
          <a:ln w="19050"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0000"/>
                </a:solidFill>
              </a:rPr>
              <a:t>using the gas wastes collected in the empirical study to measure coverage</a:t>
            </a:r>
            <a:endParaRPr sz="2000" dirty="0">
              <a:solidFill>
                <a:srgbClr val="FF0000"/>
              </a:solidFill>
            </a:endParaRPr>
          </a:p>
        </p:txBody>
      </p:sp>
      <p:sp>
        <p:nvSpPr>
          <p:cNvPr id="12" name="Rectangular Callout 11">
            <a:extLst>
              <a:ext uri="{FF2B5EF4-FFF2-40B4-BE49-F238E27FC236}">
                <a16:creationId xmlns:a16="http://schemas.microsoft.com/office/drawing/2014/main" id="{24D92A21-5BA0-2663-51DA-E00066EC1B1C}"/>
              </a:ext>
            </a:extLst>
          </p:cNvPr>
          <p:cNvSpPr/>
          <p:nvPr/>
        </p:nvSpPr>
        <p:spPr>
          <a:xfrm>
            <a:off x="2201242" y="1489150"/>
            <a:ext cx="3249989" cy="1015622"/>
          </a:xfrm>
          <a:prstGeom prst="wedgeRectCallout">
            <a:avLst>
              <a:gd name="adj1" fmla="val -11885"/>
              <a:gd name="adj2" fmla="val 67971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882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>
          <a:extLst>
            <a:ext uri="{FF2B5EF4-FFF2-40B4-BE49-F238E27FC236}">
              <a16:creationId xmlns:a16="http://schemas.microsoft.com/office/drawing/2014/main" id="{43AFD2C1-3AF5-6C30-CDEB-B1F26DA0F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>
            <a:extLst>
              <a:ext uri="{FF2B5EF4-FFF2-40B4-BE49-F238E27FC236}">
                <a16:creationId xmlns:a16="http://schemas.microsoft.com/office/drawing/2014/main" id="{49C61C74-8489-ECCE-7691-0E18FB6E96D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1" name="Google Shape;101;p2">
            <a:extLst>
              <a:ext uri="{FF2B5EF4-FFF2-40B4-BE49-F238E27FC236}">
                <a16:creationId xmlns:a16="http://schemas.microsoft.com/office/drawing/2014/main" id="{AC93691D-424D-6461-F842-7E4CA9BD1FB4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straightConnector1">
            <a:avLst/>
          </a:prstGeom>
          <a:noFill/>
          <a:ln w="9525" cap="flat" cmpd="sng">
            <a:solidFill>
              <a:srgbClr val="FBFFF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">
            <a:extLst>
              <a:ext uri="{FF2B5EF4-FFF2-40B4-BE49-F238E27FC236}">
                <a16:creationId xmlns:a16="http://schemas.microsoft.com/office/drawing/2014/main" id="{6A0920B9-C7A3-FF13-4441-E419AB48AC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274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altLang="zh-CN" dirty="0"/>
              <a:t>Gas Wastes</a:t>
            </a:r>
            <a:endParaRPr dirty="0"/>
          </a:p>
        </p:txBody>
      </p:sp>
      <p:sp>
        <p:nvSpPr>
          <p:cNvPr id="4" name="Google Shape;103;p2">
            <a:extLst>
              <a:ext uri="{FF2B5EF4-FFF2-40B4-BE49-F238E27FC236}">
                <a16:creationId xmlns:a16="http://schemas.microsoft.com/office/drawing/2014/main" id="{F74CC1D6-6B83-EB96-B64E-A03AEABE34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198" y="1584000"/>
            <a:ext cx="11119339" cy="47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228600"/>
            <a:r>
              <a:rPr lang="en-US" dirty="0"/>
              <a:t>The complex gas-consumption model often leads to gas wastes</a:t>
            </a:r>
            <a:endParaRPr dirty="0"/>
          </a:p>
          <a:p>
            <a:pPr marL="685800" lvl="1" indent="-228600"/>
            <a:r>
              <a:rPr lang="en-US" dirty="0"/>
              <a:t>Accessing an expensive store area, but the data is also in a cheap area</a:t>
            </a:r>
          </a:p>
          <a:p>
            <a:pPr marL="685800" lvl="1" indent="-228600"/>
            <a:r>
              <a:rPr lang="en-US" dirty="0"/>
              <a:t>Repeatedly changing storage slots between zero and non-zero values</a:t>
            </a:r>
          </a:p>
          <a:p>
            <a:pPr marL="685800" lvl="1" indent="-228600"/>
            <a:r>
              <a:rPr lang="en-US" dirty="0"/>
              <a:t>Failing to use Solidity’ gas-saving features (</a:t>
            </a:r>
            <a:r>
              <a:rPr lang="en-US" i="1" dirty="0"/>
              <a:t>e.g.</a:t>
            </a:r>
            <a:r>
              <a:rPr lang="en-US" dirty="0"/>
              <a:t>, unchecked)</a:t>
            </a:r>
            <a:endParaRPr lang="en-US" b="1" dirty="0">
              <a:solidFill>
                <a:srgbClr val="0070C0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b="1" dirty="0">
                <a:solidFill>
                  <a:srgbClr val="0070C0"/>
                </a:solidFill>
              </a:rPr>
              <a:t>Gas Wastes</a:t>
            </a:r>
            <a:r>
              <a:rPr lang="en-US" dirty="0"/>
              <a:t>: code sites unnecessarily costing more gas</a:t>
            </a:r>
            <a:endParaRPr dirty="0"/>
          </a:p>
          <a:p>
            <a:pPr marL="685800" lvl="1" indent="-228600"/>
            <a:r>
              <a:rPr lang="en-US" dirty="0"/>
              <a:t>Can be fixed while preserving the original semantics</a:t>
            </a:r>
            <a:endParaRPr dirty="0"/>
          </a:p>
          <a:p>
            <a:pPr marL="685800" lvl="1" indent="-228600"/>
            <a:r>
              <a:rPr lang="en-US" dirty="0"/>
              <a:t>Widespread in real-world contracts and wasting money</a:t>
            </a:r>
          </a:p>
          <a:p>
            <a:pPr marL="1143000" lvl="2" indent="-228600"/>
            <a:r>
              <a:rPr lang="en-US" dirty="0"/>
              <a:t>Fixing the gas wastes we detected can save </a:t>
            </a:r>
            <a:r>
              <a:rPr lang="en-US" b="1" dirty="0">
                <a:solidFill>
                  <a:srgbClr val="FF0000"/>
                </a:solidFill>
              </a:rPr>
              <a:t>$0.76 million </a:t>
            </a:r>
            <a:r>
              <a:rPr lang="en-US" dirty="0"/>
              <a:t>daily gas fee</a:t>
            </a:r>
          </a:p>
          <a:p>
            <a:pPr marL="685800" lvl="1" indent="-228600"/>
            <a:r>
              <a:rPr lang="en-US" dirty="0"/>
              <a:t>Addressing gas wastes is both </a:t>
            </a:r>
            <a:r>
              <a:rPr lang="en-US" b="1" i="1" dirty="0"/>
              <a:t>important</a:t>
            </a:r>
            <a:r>
              <a:rPr lang="en-US" dirty="0"/>
              <a:t> and </a:t>
            </a:r>
            <a:r>
              <a:rPr lang="en-US" b="1" i="1" dirty="0"/>
              <a:t>urgent</a:t>
            </a:r>
            <a:endParaRPr b="1" i="1" dirty="0"/>
          </a:p>
        </p:txBody>
      </p:sp>
    </p:spTree>
    <p:extLst>
      <p:ext uri="{BB962C8B-B14F-4D97-AF65-F5344CB8AC3E}">
        <p14:creationId xmlns:p14="http://schemas.microsoft.com/office/powerpoint/2010/main" val="99349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>
          <a:extLst>
            <a:ext uri="{FF2B5EF4-FFF2-40B4-BE49-F238E27FC236}">
              <a16:creationId xmlns:a16="http://schemas.microsoft.com/office/drawing/2014/main" id="{F71D0AC7-0EF2-5E53-ACAA-D65CBFA6C6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>
            <a:extLst>
              <a:ext uri="{FF2B5EF4-FFF2-40B4-BE49-F238E27FC236}">
                <a16:creationId xmlns:a16="http://schemas.microsoft.com/office/drawing/2014/main" id="{79A567EB-859D-1E26-DDFD-61C11CC4302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4923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1" name="Google Shape;101;p2">
            <a:extLst>
              <a:ext uri="{FF2B5EF4-FFF2-40B4-BE49-F238E27FC236}">
                <a16:creationId xmlns:a16="http://schemas.microsoft.com/office/drawing/2014/main" id="{5ABDE889-3AB2-1F7B-BF91-748C4E356045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straightConnector1">
            <a:avLst/>
          </a:prstGeom>
          <a:noFill/>
          <a:ln w="9525" cap="flat" cmpd="sng">
            <a:solidFill>
              <a:srgbClr val="FBFFF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">
            <a:extLst>
              <a:ext uri="{FF2B5EF4-FFF2-40B4-BE49-F238E27FC236}">
                <a16:creationId xmlns:a16="http://schemas.microsoft.com/office/drawing/2014/main" id="{9A7EED4D-8E32-9EB7-1321-39F55B0753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27432"/>
            <a:ext cx="1088136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altLang="zh-CN" dirty="0"/>
              <a:t>Comparing Gas Wastes with Performance Bugs</a:t>
            </a:r>
            <a:endParaRPr dirty="0"/>
          </a:p>
        </p:txBody>
      </p:sp>
      <p:sp>
        <p:nvSpPr>
          <p:cNvPr id="4" name="Google Shape;103;p2">
            <a:extLst>
              <a:ext uri="{FF2B5EF4-FFF2-40B4-BE49-F238E27FC236}">
                <a16:creationId xmlns:a16="http://schemas.microsoft.com/office/drawing/2014/main" id="{A15A0C26-18BD-6438-27B4-69D0A323086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198" y="1584000"/>
            <a:ext cx="11119339" cy="47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228600"/>
            <a:r>
              <a:rPr lang="en-US" dirty="0"/>
              <a:t>Differ </a:t>
            </a:r>
            <a:r>
              <a:rPr lang="en-US" sz="3200" dirty="0"/>
              <a:t>from perf. bugs in traditional programming lang.</a:t>
            </a:r>
          </a:p>
          <a:p>
            <a:pPr marL="685800" lvl="1" indent="-228600"/>
            <a:r>
              <a:rPr lang="en-US" dirty="0"/>
              <a:t>Impact: measured in money, not execution time</a:t>
            </a:r>
            <a:endParaRPr dirty="0"/>
          </a:p>
          <a:p>
            <a:pPr marL="685800" lvl="1" indent="-228600"/>
            <a:r>
              <a:rPr lang="en-US" dirty="0"/>
              <a:t>Store system: opcodes can access all store areas, no caching</a:t>
            </a:r>
          </a:p>
          <a:p>
            <a:pPr marL="685800" lvl="1" indent="-228600"/>
            <a:r>
              <a:rPr lang="en-US" dirty="0"/>
              <a:t>Architecture: stack-based, lacks registers and certain instructions</a:t>
            </a:r>
          </a:p>
          <a:p>
            <a:pPr marL="228600" lvl="1" indent="-228600">
              <a:spcBef>
                <a:spcPts val="1000"/>
              </a:spcBef>
              <a:buSzPts val="3200"/>
              <a:buFont typeface="Arial"/>
              <a:buChar char="•"/>
            </a:pPr>
            <a:r>
              <a:rPr lang="en-US" sz="3200" dirty="0"/>
              <a:t>Techniques built for perf. bugs are </a:t>
            </a:r>
            <a:r>
              <a:rPr lang="en-US" sz="3200" b="1" i="1" dirty="0">
                <a:solidFill>
                  <a:srgbClr val="FF0000"/>
                </a:solidFill>
              </a:rPr>
              <a:t>ineffective</a:t>
            </a:r>
            <a:r>
              <a:rPr lang="en-US" sz="3200" dirty="0"/>
              <a:t> for gas wastes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A2B4C7D-9C57-041D-E2FB-E45CDBFD45B8}"/>
              </a:ext>
            </a:extLst>
          </p:cNvPr>
          <p:cNvSpPr/>
          <p:nvPr/>
        </p:nvSpPr>
        <p:spPr>
          <a:xfrm>
            <a:off x="239063" y="4759772"/>
            <a:ext cx="1320800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Gas Wastes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C25787DD-4EE3-1782-A12C-00D773A80552}"/>
              </a:ext>
            </a:extLst>
          </p:cNvPr>
          <p:cNvSpPr/>
          <p:nvPr/>
        </p:nvSpPr>
        <p:spPr>
          <a:xfrm>
            <a:off x="239063" y="5889197"/>
            <a:ext cx="1320800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Money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EAC39DD-DB70-D15B-4325-FAB1175A01CD}"/>
              </a:ext>
            </a:extLst>
          </p:cNvPr>
          <p:cNvSpPr/>
          <p:nvPr/>
        </p:nvSpPr>
        <p:spPr>
          <a:xfrm>
            <a:off x="2156763" y="4759772"/>
            <a:ext cx="1320800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chemeClr val="tx1"/>
                </a:solidFill>
              </a:rPr>
              <a:t>Perf. Bugs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8E37EC1-3DA7-86EA-BFF9-60D834DEAE26}"/>
              </a:ext>
            </a:extLst>
          </p:cNvPr>
          <p:cNvSpPr/>
          <p:nvPr/>
        </p:nvSpPr>
        <p:spPr>
          <a:xfrm>
            <a:off x="2156763" y="5894671"/>
            <a:ext cx="1320800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Slow Execution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6753100-1FA4-AED3-C008-26834D9327A8}"/>
              </a:ext>
            </a:extLst>
          </p:cNvPr>
          <p:cNvCxnSpPr>
            <a:stCxn id="2" idx="2"/>
            <a:endCxn id="3" idx="0"/>
          </p:cNvCxnSpPr>
          <p:nvPr/>
        </p:nvCxnSpPr>
        <p:spPr>
          <a:xfrm>
            <a:off x="899463" y="5216972"/>
            <a:ext cx="0" cy="672225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9C278F0-AC01-1504-7E6E-B33E4EE19A04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>
            <a:off x="2817163" y="5216972"/>
            <a:ext cx="0" cy="677699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Not Equal 13">
            <a:extLst>
              <a:ext uri="{FF2B5EF4-FFF2-40B4-BE49-F238E27FC236}">
                <a16:creationId xmlns:a16="http://schemas.microsoft.com/office/drawing/2014/main" id="{B115EDA6-9229-18FE-3DAA-44CA804268B7}"/>
              </a:ext>
            </a:extLst>
          </p:cNvPr>
          <p:cNvSpPr/>
          <p:nvPr/>
        </p:nvSpPr>
        <p:spPr>
          <a:xfrm>
            <a:off x="1583993" y="5940073"/>
            <a:ext cx="548640" cy="365760"/>
          </a:xfrm>
          <a:prstGeom prst="mathNotEqual">
            <a:avLst>
              <a:gd name="adj1" fmla="val 23520"/>
              <a:gd name="adj2" fmla="val 6425919"/>
              <a:gd name="adj3" fmla="val 11760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CEE6D5-9123-0A2C-6E9E-CC057E9CA6D7}"/>
              </a:ext>
            </a:extLst>
          </p:cNvPr>
          <p:cNvSpPr txBox="1"/>
          <p:nvPr/>
        </p:nvSpPr>
        <p:spPr>
          <a:xfrm>
            <a:off x="197027" y="5399196"/>
            <a:ext cx="70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Cause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F43687-633F-2207-04BC-04973AA04CDD}"/>
              </a:ext>
            </a:extLst>
          </p:cNvPr>
          <p:cNvSpPr txBox="1"/>
          <p:nvPr/>
        </p:nvSpPr>
        <p:spPr>
          <a:xfrm>
            <a:off x="2124339" y="5399196"/>
            <a:ext cx="70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Cause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13B56151-71B6-40FB-A26B-3122FA577563}"/>
              </a:ext>
            </a:extLst>
          </p:cNvPr>
          <p:cNvSpPr/>
          <p:nvPr/>
        </p:nvSpPr>
        <p:spPr>
          <a:xfrm>
            <a:off x="6706493" y="4992300"/>
            <a:ext cx="1005840" cy="27432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CPU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E7F760DF-8860-AEFA-AA87-D6E8BACBE5C5}"/>
              </a:ext>
            </a:extLst>
          </p:cNvPr>
          <p:cNvSpPr/>
          <p:nvPr/>
        </p:nvSpPr>
        <p:spPr>
          <a:xfrm>
            <a:off x="6706493" y="5341402"/>
            <a:ext cx="1005840" cy="2743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Registers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F642BEDF-0258-14B0-CB47-84D7647D1D49}"/>
              </a:ext>
            </a:extLst>
          </p:cNvPr>
          <p:cNvSpPr/>
          <p:nvPr/>
        </p:nvSpPr>
        <p:spPr>
          <a:xfrm>
            <a:off x="6706493" y="5685572"/>
            <a:ext cx="1005840" cy="2743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L1/L2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CF615394-73F0-C55E-8F66-8A1274BC3C0E}"/>
              </a:ext>
            </a:extLst>
          </p:cNvPr>
          <p:cNvSpPr/>
          <p:nvPr/>
        </p:nvSpPr>
        <p:spPr>
          <a:xfrm>
            <a:off x="6706493" y="6029742"/>
            <a:ext cx="1005840" cy="2743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Memory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F6302093-4E06-23BA-A893-A3C719A98A01}"/>
              </a:ext>
            </a:extLst>
          </p:cNvPr>
          <p:cNvSpPr/>
          <p:nvPr/>
        </p:nvSpPr>
        <p:spPr>
          <a:xfrm>
            <a:off x="6706493" y="6402334"/>
            <a:ext cx="1005840" cy="27432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Disk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81BD1BB-E5CE-187E-DE1E-2931DA95933F}"/>
              </a:ext>
            </a:extLst>
          </p:cNvPr>
          <p:cNvSpPr txBox="1"/>
          <p:nvPr/>
        </p:nvSpPr>
        <p:spPr>
          <a:xfrm>
            <a:off x="6511638" y="4385454"/>
            <a:ext cx="1395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Traditional</a:t>
            </a:r>
            <a:r>
              <a:rPr lang="en-US" dirty="0"/>
              <a:t> Store System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79D593BB-807D-6C42-4931-1B22E0D1BC44}"/>
              </a:ext>
            </a:extLst>
          </p:cNvPr>
          <p:cNvSpPr/>
          <p:nvPr/>
        </p:nvSpPr>
        <p:spPr>
          <a:xfrm>
            <a:off x="4385022" y="5622542"/>
            <a:ext cx="1005840" cy="27432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Opcode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966C7603-AAF4-9410-EACB-57CC58B1F16E}"/>
              </a:ext>
            </a:extLst>
          </p:cNvPr>
          <p:cNvSpPr/>
          <p:nvPr/>
        </p:nvSpPr>
        <p:spPr>
          <a:xfrm>
            <a:off x="4382728" y="5117217"/>
            <a:ext cx="1005840" cy="2743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Stack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9DE5CE95-585F-0388-6277-0EA309030CEA}"/>
              </a:ext>
            </a:extLst>
          </p:cNvPr>
          <p:cNvSpPr/>
          <p:nvPr/>
        </p:nvSpPr>
        <p:spPr>
          <a:xfrm>
            <a:off x="4382285" y="6127867"/>
            <a:ext cx="1005840" cy="2743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Storage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6D305888-DB25-F226-4750-65C581C3C6E2}"/>
              </a:ext>
            </a:extLst>
          </p:cNvPr>
          <p:cNvSpPr/>
          <p:nvPr/>
        </p:nvSpPr>
        <p:spPr>
          <a:xfrm rot="16200000">
            <a:off x="3581792" y="5620397"/>
            <a:ext cx="1005840" cy="2743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Calldata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9694C9E9-F166-C9CA-482C-611751D5740B}"/>
              </a:ext>
            </a:extLst>
          </p:cNvPr>
          <p:cNvSpPr/>
          <p:nvPr/>
        </p:nvSpPr>
        <p:spPr>
          <a:xfrm rot="16200000">
            <a:off x="5184259" y="5626747"/>
            <a:ext cx="1005840" cy="2743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Memory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5344B58-6965-8EEB-7126-B6BDB4D3C722}"/>
              </a:ext>
            </a:extLst>
          </p:cNvPr>
          <p:cNvSpPr txBox="1"/>
          <p:nvPr/>
        </p:nvSpPr>
        <p:spPr>
          <a:xfrm>
            <a:off x="4185425" y="4385454"/>
            <a:ext cx="1395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EVM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Store System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CFD609C-100B-CE31-79FE-9C8FD165FE46}"/>
              </a:ext>
            </a:extLst>
          </p:cNvPr>
          <p:cNvSpPr/>
          <p:nvPr/>
        </p:nvSpPr>
        <p:spPr>
          <a:xfrm>
            <a:off x="3806999" y="4360402"/>
            <a:ext cx="2132035" cy="2377440"/>
          </a:xfrm>
          <a:prstGeom prst="rect">
            <a:avLst/>
          </a:prstGeom>
          <a:noFill/>
          <a:ln w="127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7940A2F-7808-E384-8D46-CF8157D6F384}"/>
              </a:ext>
            </a:extLst>
          </p:cNvPr>
          <p:cNvSpPr/>
          <p:nvPr/>
        </p:nvSpPr>
        <p:spPr>
          <a:xfrm>
            <a:off x="6427979" y="4360402"/>
            <a:ext cx="1573028" cy="2377440"/>
          </a:xfrm>
          <a:prstGeom prst="rect">
            <a:avLst/>
          </a:prstGeom>
          <a:noFill/>
          <a:ln w="127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C092325-2446-B378-EB45-41721D2029E2}"/>
              </a:ext>
            </a:extLst>
          </p:cNvPr>
          <p:cNvSpPr txBox="1"/>
          <p:nvPr/>
        </p:nvSpPr>
        <p:spPr>
          <a:xfrm>
            <a:off x="5977464" y="5445510"/>
            <a:ext cx="425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VS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326AB930-EC06-CFC7-920B-5BE552F8000E}"/>
              </a:ext>
            </a:extLst>
          </p:cNvPr>
          <p:cNvCxnSpPr>
            <a:stCxn id="53" idx="1"/>
            <a:endCxn id="56" idx="2"/>
          </p:cNvCxnSpPr>
          <p:nvPr/>
        </p:nvCxnSpPr>
        <p:spPr>
          <a:xfrm flipH="1" flipV="1">
            <a:off x="4221872" y="5757557"/>
            <a:ext cx="163150" cy="2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FFDA3358-760B-BE3C-B92A-8D736A07CC41}"/>
              </a:ext>
            </a:extLst>
          </p:cNvPr>
          <p:cNvCxnSpPr>
            <a:cxnSpLocks/>
            <a:stCxn id="53" idx="0"/>
            <a:endCxn id="54" idx="2"/>
          </p:cNvCxnSpPr>
          <p:nvPr/>
        </p:nvCxnSpPr>
        <p:spPr>
          <a:xfrm flipH="1" flipV="1">
            <a:off x="4885648" y="5391537"/>
            <a:ext cx="2294" cy="231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914435A1-AB94-2DA5-C053-09AFDC089462}"/>
              </a:ext>
            </a:extLst>
          </p:cNvPr>
          <p:cNvCxnSpPr>
            <a:cxnSpLocks/>
            <a:stCxn id="53" idx="2"/>
            <a:endCxn id="55" idx="0"/>
          </p:cNvCxnSpPr>
          <p:nvPr/>
        </p:nvCxnSpPr>
        <p:spPr>
          <a:xfrm flipH="1">
            <a:off x="4885205" y="5896862"/>
            <a:ext cx="2737" cy="231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8E9B40CC-F8BB-A8AA-5449-7909F6E53010}"/>
              </a:ext>
            </a:extLst>
          </p:cNvPr>
          <p:cNvCxnSpPr>
            <a:cxnSpLocks/>
            <a:stCxn id="53" idx="3"/>
            <a:endCxn id="57" idx="0"/>
          </p:cNvCxnSpPr>
          <p:nvPr/>
        </p:nvCxnSpPr>
        <p:spPr>
          <a:xfrm>
            <a:off x="5390862" y="5759702"/>
            <a:ext cx="159157" cy="42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74BBE84B-2897-4E60-1086-E0047728D844}"/>
              </a:ext>
            </a:extLst>
          </p:cNvPr>
          <p:cNvSpPr txBox="1"/>
          <p:nvPr/>
        </p:nvSpPr>
        <p:spPr>
          <a:xfrm>
            <a:off x="8881944" y="4280063"/>
            <a:ext cx="2559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How</a:t>
            </a:r>
            <a:r>
              <a:rPr lang="zh-CN" alt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>
                <a:solidFill>
                  <a:srgbClr val="FF0000"/>
                </a:solidFill>
              </a:rPr>
              <a:t>EVM</a:t>
            </a:r>
            <a:r>
              <a:rPr lang="en-US" dirty="0"/>
              <a:t> computes</a:t>
            </a:r>
            <a:r>
              <a:rPr lang="zh-CN" altLang="en-US" dirty="0"/>
              <a:t> </a:t>
            </a:r>
            <a:r>
              <a:rPr lang="en-US" altLang="zh-CN" dirty="0"/>
              <a:t>3+5</a:t>
            </a:r>
            <a:r>
              <a:rPr lang="zh-CN" altLang="en-US" dirty="0"/>
              <a:t>？</a:t>
            </a:r>
            <a:endParaRPr lang="en-US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DB9EAD6-7049-3B4D-80EF-D549E47081F7}"/>
              </a:ext>
            </a:extLst>
          </p:cNvPr>
          <p:cNvSpPr txBox="1"/>
          <p:nvPr/>
        </p:nvSpPr>
        <p:spPr>
          <a:xfrm>
            <a:off x="8510198" y="4700998"/>
            <a:ext cx="70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</a:t>
            </a:r>
            <a:r>
              <a:rPr lang="zh-CN" altLang="en-US" dirty="0"/>
              <a:t> </a:t>
            </a:r>
            <a:r>
              <a:rPr lang="en-US" altLang="zh-CN" dirty="0"/>
              <a:t>1</a:t>
            </a:r>
            <a:endParaRPr lang="en-US" dirty="0"/>
          </a:p>
        </p:txBody>
      </p: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0CADC577-42DF-149E-796B-F0479CA8551C}"/>
              </a:ext>
            </a:extLst>
          </p:cNvPr>
          <p:cNvSpPr/>
          <p:nvPr/>
        </p:nvSpPr>
        <p:spPr>
          <a:xfrm>
            <a:off x="8317829" y="5072773"/>
            <a:ext cx="1097280" cy="3657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push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0x03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F06F1AA-DE91-4142-5F08-D096DE56886D}"/>
              </a:ext>
            </a:extLst>
          </p:cNvPr>
          <p:cNvSpPr txBox="1"/>
          <p:nvPr/>
        </p:nvSpPr>
        <p:spPr>
          <a:xfrm>
            <a:off x="9794777" y="4702889"/>
            <a:ext cx="70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</a:t>
            </a:r>
            <a:r>
              <a:rPr lang="zh-CN" altLang="en-US" dirty="0"/>
              <a:t> </a:t>
            </a:r>
            <a:r>
              <a:rPr lang="en-US" altLang="zh-CN" dirty="0"/>
              <a:t>2</a:t>
            </a:r>
            <a:endParaRPr lang="en-US" dirty="0"/>
          </a:p>
        </p:txBody>
      </p:sp>
      <p:sp>
        <p:nvSpPr>
          <p:cNvPr id="77" name="Rounded Rectangle 76">
            <a:extLst>
              <a:ext uri="{FF2B5EF4-FFF2-40B4-BE49-F238E27FC236}">
                <a16:creationId xmlns:a16="http://schemas.microsoft.com/office/drawing/2014/main" id="{B04C1F75-F8D9-E194-1718-72344DB9430A}"/>
              </a:ext>
            </a:extLst>
          </p:cNvPr>
          <p:cNvSpPr/>
          <p:nvPr/>
        </p:nvSpPr>
        <p:spPr>
          <a:xfrm>
            <a:off x="9588175" y="5072713"/>
            <a:ext cx="1097280" cy="3657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push</a:t>
            </a:r>
            <a:r>
              <a:rPr lang="zh-CN" altLang="en-US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0x05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7BC060E-96DD-FABB-9858-71DFF40BE6FE}"/>
              </a:ext>
            </a:extLst>
          </p:cNvPr>
          <p:cNvSpPr txBox="1"/>
          <p:nvPr/>
        </p:nvSpPr>
        <p:spPr>
          <a:xfrm>
            <a:off x="11072150" y="4700998"/>
            <a:ext cx="70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</a:t>
            </a:r>
            <a:r>
              <a:rPr lang="zh-CN" altLang="en-US" dirty="0"/>
              <a:t> </a:t>
            </a:r>
            <a:r>
              <a:rPr lang="en-US" altLang="zh-CN" dirty="0"/>
              <a:t>3</a:t>
            </a:r>
            <a:endParaRPr lang="en-US" dirty="0"/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12764623-DE37-9980-004A-E589437D0B34}"/>
              </a:ext>
            </a:extLst>
          </p:cNvPr>
          <p:cNvSpPr/>
          <p:nvPr/>
        </p:nvSpPr>
        <p:spPr>
          <a:xfrm>
            <a:off x="10858521" y="5078638"/>
            <a:ext cx="1097280" cy="3657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add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1071465-8B47-F877-65B6-8ABF2F7D5548}"/>
              </a:ext>
            </a:extLst>
          </p:cNvPr>
          <p:cNvSpPr txBox="1"/>
          <p:nvPr/>
        </p:nvSpPr>
        <p:spPr>
          <a:xfrm>
            <a:off x="8305977" y="5534205"/>
            <a:ext cx="63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Stack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55A7B87-3033-923A-3CE6-E4A9460167C8}"/>
              </a:ext>
            </a:extLst>
          </p:cNvPr>
          <p:cNvSpPr txBox="1"/>
          <p:nvPr/>
        </p:nvSpPr>
        <p:spPr>
          <a:xfrm>
            <a:off x="9642207" y="5533728"/>
            <a:ext cx="63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Stack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C6E06BEC-6499-27E6-5A12-D555C5C0C908}"/>
              </a:ext>
            </a:extLst>
          </p:cNvPr>
          <p:cNvSpPr txBox="1"/>
          <p:nvPr/>
        </p:nvSpPr>
        <p:spPr>
          <a:xfrm>
            <a:off x="10850074" y="5534205"/>
            <a:ext cx="63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Stack</a:t>
            </a:r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7930AC12-23A0-C0BF-FC81-2BB56096C91C}"/>
              </a:ext>
            </a:extLst>
          </p:cNvPr>
          <p:cNvSpPr/>
          <p:nvPr/>
        </p:nvSpPr>
        <p:spPr>
          <a:xfrm>
            <a:off x="8317828" y="6338816"/>
            <a:ext cx="627783" cy="3657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0x03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068DFA44-8362-DD9E-5C46-33272764ADDB}"/>
              </a:ext>
            </a:extLst>
          </p:cNvPr>
          <p:cNvSpPr/>
          <p:nvPr/>
        </p:nvSpPr>
        <p:spPr>
          <a:xfrm>
            <a:off x="8317828" y="5875420"/>
            <a:ext cx="627782" cy="365760"/>
          </a:xfrm>
          <a:prstGeom prst="roundRect">
            <a:avLst/>
          </a:prstGeom>
          <a:noFill/>
          <a:ln w="127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F27033C-4871-DF1D-8074-2A7D88A55AFE}"/>
              </a:ext>
            </a:extLst>
          </p:cNvPr>
          <p:cNvSpPr txBox="1"/>
          <p:nvPr/>
        </p:nvSpPr>
        <p:spPr>
          <a:xfrm>
            <a:off x="8952126" y="6385023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Top</a:t>
            </a:r>
          </a:p>
        </p:txBody>
      </p:sp>
      <p:sp>
        <p:nvSpPr>
          <p:cNvPr id="86" name="Rounded Rectangle 85">
            <a:extLst>
              <a:ext uri="{FF2B5EF4-FFF2-40B4-BE49-F238E27FC236}">
                <a16:creationId xmlns:a16="http://schemas.microsoft.com/office/drawing/2014/main" id="{C3664091-5388-9292-ACE6-BAA8B19586C6}"/>
              </a:ext>
            </a:extLst>
          </p:cNvPr>
          <p:cNvSpPr/>
          <p:nvPr/>
        </p:nvSpPr>
        <p:spPr>
          <a:xfrm>
            <a:off x="9676654" y="6338816"/>
            <a:ext cx="627783" cy="3657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0x03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7D5611EC-AF40-D0A6-3836-59D604B7A1FC}"/>
              </a:ext>
            </a:extLst>
          </p:cNvPr>
          <p:cNvSpPr txBox="1"/>
          <p:nvPr/>
        </p:nvSpPr>
        <p:spPr>
          <a:xfrm>
            <a:off x="10304437" y="5915666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Top</a:t>
            </a:r>
          </a:p>
        </p:txBody>
      </p: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57A7C101-5CD5-7A02-B2BC-78E03F6F6F1D}"/>
              </a:ext>
            </a:extLst>
          </p:cNvPr>
          <p:cNvSpPr/>
          <p:nvPr/>
        </p:nvSpPr>
        <p:spPr>
          <a:xfrm>
            <a:off x="9682929" y="5881130"/>
            <a:ext cx="627783" cy="3657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0x05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B2A37568-BF1C-DBDF-EB62-8E0F06A5C551}"/>
              </a:ext>
            </a:extLst>
          </p:cNvPr>
          <p:cNvSpPr/>
          <p:nvPr/>
        </p:nvSpPr>
        <p:spPr>
          <a:xfrm>
            <a:off x="10867202" y="6390067"/>
            <a:ext cx="627783" cy="3657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0x08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4F08E36-D004-3852-4BBD-A4C7A21020AB}"/>
              </a:ext>
            </a:extLst>
          </p:cNvPr>
          <p:cNvSpPr txBox="1"/>
          <p:nvPr/>
        </p:nvSpPr>
        <p:spPr>
          <a:xfrm>
            <a:off x="11483581" y="6419058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Top</a:t>
            </a:r>
          </a:p>
        </p:txBody>
      </p: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id="{33C67268-14AF-D7AA-F899-967EF697C9C5}"/>
              </a:ext>
            </a:extLst>
          </p:cNvPr>
          <p:cNvSpPr/>
          <p:nvPr/>
        </p:nvSpPr>
        <p:spPr>
          <a:xfrm>
            <a:off x="10873718" y="5875420"/>
            <a:ext cx="627782" cy="365760"/>
          </a:xfrm>
          <a:prstGeom prst="roundRect">
            <a:avLst/>
          </a:prstGeom>
          <a:noFill/>
          <a:ln w="127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18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2" grpId="0" animBg="1"/>
      <p:bldP spid="3" grpId="0" animBg="1"/>
      <p:bldP spid="5" grpId="0" animBg="1"/>
      <p:bldP spid="6" grpId="0" animBg="1"/>
      <p:bldP spid="14" grpId="0" animBg="1"/>
      <p:bldP spid="15" grpId="0"/>
      <p:bldP spid="16" grpId="0"/>
      <p:bldP spid="47" grpId="0" animBg="1"/>
      <p:bldP spid="48" grpId="0" animBg="1"/>
      <p:bldP spid="49" grpId="0" animBg="1"/>
      <p:bldP spid="50" grpId="0" animBg="1"/>
      <p:bldP spid="51" grpId="0" animBg="1"/>
      <p:bldP spid="52" grpId="0"/>
      <p:bldP spid="53" grpId="0" animBg="1"/>
      <p:bldP spid="54" grpId="0" animBg="1"/>
      <p:bldP spid="55" grpId="0" animBg="1"/>
      <p:bldP spid="56" grpId="0" animBg="1"/>
      <p:bldP spid="57" grpId="0" animBg="1"/>
      <p:bldP spid="58" grpId="0"/>
      <p:bldP spid="59" grpId="0" animBg="1"/>
      <p:bldP spid="60" grpId="0" animBg="1"/>
      <p:bldP spid="61" grpId="0"/>
      <p:bldP spid="73" grpId="0"/>
      <p:bldP spid="74" grpId="0"/>
      <p:bldP spid="75" grpId="0" animBg="1"/>
      <p:bldP spid="76" grpId="0"/>
      <p:bldP spid="77" grpId="0" animBg="1"/>
      <p:bldP spid="78" grpId="0"/>
      <p:bldP spid="79" grpId="0" animBg="1"/>
      <p:bldP spid="80" grpId="0"/>
      <p:bldP spid="81" grpId="0"/>
      <p:bldP spid="82" grpId="0"/>
      <p:bldP spid="83" grpId="0" animBg="1"/>
      <p:bldP spid="84" grpId="0" animBg="1"/>
      <p:bldP spid="85" grpId="0"/>
      <p:bldP spid="86" grpId="0" animBg="1"/>
      <p:bldP spid="88" grpId="0"/>
      <p:bldP spid="89" grpId="0" animBg="1"/>
      <p:bldP spid="90" grpId="0" animBg="1"/>
      <p:bldP spid="91" grpId="0"/>
      <p:bldP spid="9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>
          <a:extLst>
            <a:ext uri="{FF2B5EF4-FFF2-40B4-BE49-F238E27FC236}">
              <a16:creationId xmlns:a16="http://schemas.microsoft.com/office/drawing/2014/main" id="{E6D8139E-E481-FE4D-2811-99DE8BE58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>
            <a:extLst>
              <a:ext uri="{FF2B5EF4-FFF2-40B4-BE49-F238E27FC236}">
                <a16:creationId xmlns:a16="http://schemas.microsoft.com/office/drawing/2014/main" id="{A0A0F783-3229-3FEA-B88C-C2B4DC448D4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1" name="Google Shape;101;p2">
            <a:extLst>
              <a:ext uri="{FF2B5EF4-FFF2-40B4-BE49-F238E27FC236}">
                <a16:creationId xmlns:a16="http://schemas.microsoft.com/office/drawing/2014/main" id="{DE384231-B5B6-4638-3545-D60B63C4284F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straightConnector1">
            <a:avLst/>
          </a:prstGeom>
          <a:noFill/>
          <a:ln w="9525" cap="flat" cmpd="sng">
            <a:solidFill>
              <a:srgbClr val="FBFFF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">
            <a:extLst>
              <a:ext uri="{FF2B5EF4-FFF2-40B4-BE49-F238E27FC236}">
                <a16:creationId xmlns:a16="http://schemas.microsoft.com/office/drawing/2014/main" id="{AEF46578-480B-1FE6-9BDE-72BE7033B2A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274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altLang="zh-CN" dirty="0"/>
              <a:t>Our Work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35534C-1746-093F-EDCC-9458E2D88C4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6651"/>
          <a:stretch>
            <a:fillRect/>
          </a:stretch>
        </p:blipFill>
        <p:spPr>
          <a:xfrm>
            <a:off x="1846732" y="3292910"/>
            <a:ext cx="3291235" cy="2743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7CF0CF-FDC8-670E-4A91-45BBDCE53D9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8073"/>
          <a:stretch>
            <a:fillRect/>
          </a:stretch>
        </p:blipFill>
        <p:spPr>
          <a:xfrm>
            <a:off x="6745901" y="3292910"/>
            <a:ext cx="3348357" cy="2743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F1A464-BDE8-CCB3-A8ED-4D6704C53182}"/>
              </a:ext>
            </a:extLst>
          </p:cNvPr>
          <p:cNvSpPr txBox="1"/>
          <p:nvPr/>
        </p:nvSpPr>
        <p:spPr>
          <a:xfrm>
            <a:off x="1846732" y="2043261"/>
            <a:ext cx="3291234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3200"/>
            </a:pPr>
            <a:r>
              <a:rPr lang="en-US" sz="3600" b="1" i="1" dirty="0">
                <a:solidFill>
                  <a:srgbClr val="FFC000"/>
                </a:solidFill>
                <a:latin typeface="Calibri"/>
                <a:cs typeface="Calibri"/>
                <a:sym typeface="Calibri"/>
              </a:rPr>
              <a:t>Empirical Study </a:t>
            </a:r>
            <a:r>
              <a:rPr lang="en-US" sz="36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on Gas Wastes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F62EF2-7D5B-9F62-49B9-5B5B4E855068}"/>
              </a:ext>
            </a:extLst>
          </p:cNvPr>
          <p:cNvSpPr txBox="1"/>
          <p:nvPr/>
        </p:nvSpPr>
        <p:spPr>
          <a:xfrm>
            <a:off x="6774461" y="2043261"/>
            <a:ext cx="3291234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3200"/>
            </a:pPr>
            <a:r>
              <a:rPr lang="en-US" sz="3600" dirty="0">
                <a:solidFill>
                  <a:schemeClr val="dk1"/>
                </a:solidFill>
                <a:latin typeface="Calibri"/>
                <a:cs typeface="Calibri"/>
              </a:rPr>
              <a:t>Gas Waste </a:t>
            </a:r>
            <a:r>
              <a:rPr lang="en-US" sz="3600" b="1" i="1" dirty="0">
                <a:solidFill>
                  <a:srgbClr val="00B050"/>
                </a:solidFill>
                <a:latin typeface="Calibri"/>
                <a:cs typeface="Calibri"/>
              </a:rPr>
              <a:t>Detection</a:t>
            </a:r>
          </a:p>
        </p:txBody>
      </p:sp>
    </p:spTree>
    <p:extLst>
      <p:ext uri="{BB962C8B-B14F-4D97-AF65-F5344CB8AC3E}">
        <p14:creationId xmlns:p14="http://schemas.microsoft.com/office/powerpoint/2010/main" val="2080423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>
          <a:extLst>
            <a:ext uri="{FF2B5EF4-FFF2-40B4-BE49-F238E27FC236}">
              <a16:creationId xmlns:a16="http://schemas.microsoft.com/office/drawing/2014/main" id="{86358382-13CA-55E0-FCBE-D54F741AC1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>
            <a:extLst>
              <a:ext uri="{FF2B5EF4-FFF2-40B4-BE49-F238E27FC236}">
                <a16:creationId xmlns:a16="http://schemas.microsoft.com/office/drawing/2014/main" id="{B3A749CC-3650-AFFB-E96F-42B3BBC12BC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1" name="Google Shape;101;p2">
            <a:extLst>
              <a:ext uri="{FF2B5EF4-FFF2-40B4-BE49-F238E27FC236}">
                <a16:creationId xmlns:a16="http://schemas.microsoft.com/office/drawing/2014/main" id="{3C0834C0-5E7C-E224-67AD-EBF6CAD4C62F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straightConnector1">
            <a:avLst/>
          </a:prstGeom>
          <a:noFill/>
          <a:ln w="9525" cap="flat" cmpd="sng">
            <a:solidFill>
              <a:srgbClr val="FBFFF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">
            <a:extLst>
              <a:ext uri="{FF2B5EF4-FFF2-40B4-BE49-F238E27FC236}">
                <a16:creationId xmlns:a16="http://schemas.microsoft.com/office/drawing/2014/main" id="{CC60C9BF-106B-92A8-1CBF-F16358ECAE5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274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altLang="zh-CN" dirty="0"/>
              <a:t>Empirical Study on Real-World Gas Wastes</a:t>
            </a:r>
            <a:endParaRPr dirty="0"/>
          </a:p>
        </p:txBody>
      </p:sp>
      <p:sp>
        <p:nvSpPr>
          <p:cNvPr id="103" name="Google Shape;103;p2">
            <a:extLst>
              <a:ext uri="{FF2B5EF4-FFF2-40B4-BE49-F238E27FC236}">
                <a16:creationId xmlns:a16="http://schemas.microsoft.com/office/drawing/2014/main" id="{1E926B69-B8D9-6058-9625-6095924A1C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198" y="1584001"/>
            <a:ext cx="11016000" cy="4772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228600"/>
            <a:r>
              <a:rPr lang="en-US" altLang="zh-CN" dirty="0"/>
              <a:t>Analyzing </a:t>
            </a:r>
            <a:r>
              <a:rPr lang="en-US" altLang="zh-CN" b="1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fixed</a:t>
            </a:r>
            <a:r>
              <a:rPr lang="en-US" altLang="zh-CN" dirty="0"/>
              <a:t> gas wastes in well-known Solidity programs </a:t>
            </a:r>
          </a:p>
          <a:p>
            <a:pPr marL="685800" lvl="1" indent="-228600"/>
            <a:r>
              <a:rPr lang="en-US" altLang="zh-CN" dirty="0"/>
              <a:t>Dataset: 100 gas wastes, including 54 unique to Solidity</a:t>
            </a:r>
          </a:p>
          <a:p>
            <a:pPr marL="685800" lvl="1" indent="-228600"/>
            <a:r>
              <a:rPr lang="en-US" altLang="zh-CN" dirty="0"/>
              <a:t>How we perform the analysis?</a:t>
            </a:r>
          </a:p>
          <a:p>
            <a:pPr marL="1143000" lvl="2" indent="-228600"/>
            <a:r>
              <a:rPr lang="en-US" altLang="zh-CN" dirty="0"/>
              <a:t>Identify which data store areas gas inefficiency occurs</a:t>
            </a:r>
          </a:p>
          <a:p>
            <a:pPr marL="1143000" lvl="2" indent="-228600"/>
            <a:r>
              <a:rPr lang="en-US" altLang="zh-CN" dirty="0"/>
              <a:t>Inspect root causes, fixing strategies, and why compiler optimizations fail</a:t>
            </a:r>
          </a:p>
          <a:p>
            <a:pPr marL="228600" lvl="2" indent="-228600">
              <a:spcBef>
                <a:spcPts val="1000"/>
              </a:spcBef>
              <a:buSzPts val="3200"/>
            </a:pPr>
            <a:r>
              <a:rPr lang="en-US" altLang="zh-CN" sz="3200" dirty="0"/>
              <a:t>Analyzing on-chain traces for </a:t>
            </a:r>
            <a:r>
              <a:rPr lang="en-US" altLang="zh-CN" sz="3200" b="1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unnoticed</a:t>
            </a:r>
            <a:r>
              <a:rPr lang="en-US" altLang="zh-CN" sz="3200" dirty="0"/>
              <a:t> gas wastes</a:t>
            </a:r>
          </a:p>
          <a:p>
            <a:pPr marL="685800" lvl="1" indent="-228600"/>
            <a:r>
              <a:rPr lang="en-US" altLang="zh-CN" dirty="0"/>
              <a:t>Dataset: 10 million transactions, accounting for $160 million in gas fee</a:t>
            </a:r>
          </a:p>
          <a:p>
            <a:pPr marL="685800" lvl="1" indent="-228600"/>
            <a:r>
              <a:rPr lang="en-US" altLang="zh-CN" dirty="0"/>
              <a:t>Focusing on two types of opcode sequences: </a:t>
            </a:r>
          </a:p>
          <a:p>
            <a:pPr marL="1143000" lvl="2" indent="-228600"/>
            <a:r>
              <a:rPr lang="en-US" altLang="zh-CN" dirty="0"/>
              <a:t>Frequently executed sequences </a:t>
            </a:r>
          </a:p>
          <a:p>
            <a:pPr marL="1143000" lvl="2" indent="-228600"/>
            <a:r>
              <a:rPr lang="en-US" altLang="zh-CN" dirty="0"/>
              <a:t>Sequences without side effects</a:t>
            </a:r>
          </a:p>
        </p:txBody>
      </p:sp>
    </p:spTree>
    <p:extLst>
      <p:ext uri="{BB962C8B-B14F-4D97-AF65-F5344CB8AC3E}">
        <p14:creationId xmlns:p14="http://schemas.microsoft.com/office/powerpoint/2010/main" val="242209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4792</TotalTime>
  <Words>3924</Words>
  <Application>Microsoft Macintosh PowerPoint</Application>
  <PresentationFormat>Widescreen</PresentationFormat>
  <Paragraphs>1127</Paragraphs>
  <Slides>52</Slides>
  <Notes>52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Arial</vt:lpstr>
      <vt:lpstr>Consolas</vt:lpstr>
      <vt:lpstr>Calibri</vt:lpstr>
      <vt:lpstr>Office Theme</vt:lpstr>
      <vt:lpstr>How to Save My Gas Fees: Understanding and Detecting Real-World Gas Wastes in Solidity Programs</vt:lpstr>
      <vt:lpstr>Ethereum</vt:lpstr>
      <vt:lpstr>Gas Fee</vt:lpstr>
      <vt:lpstr>Gas Usage Computation</vt:lpstr>
      <vt:lpstr>Gas Usage Computation</vt:lpstr>
      <vt:lpstr>Gas Wastes</vt:lpstr>
      <vt:lpstr>Comparing Gas Wastes with Performance Bugs</vt:lpstr>
      <vt:lpstr>Our Work</vt:lpstr>
      <vt:lpstr>Empirical Study on Real-World Gas Wastes</vt:lpstr>
      <vt:lpstr>Gas Waste Detection</vt:lpstr>
      <vt:lpstr>Highlighted Results</vt:lpstr>
      <vt:lpstr>Outline</vt:lpstr>
      <vt:lpstr>Outline</vt:lpstr>
      <vt:lpstr>Outline</vt:lpstr>
      <vt:lpstr>Methodology</vt:lpstr>
      <vt:lpstr>Methodology</vt:lpstr>
      <vt:lpstr>Methodology</vt:lpstr>
      <vt:lpstr>Methodology</vt:lpstr>
      <vt:lpstr>Research Questions</vt:lpstr>
      <vt:lpstr>Research Questions</vt:lpstr>
      <vt:lpstr>Gas Wastes on Different Store Areas</vt:lpstr>
      <vt:lpstr>Gas Wastes on Different Store Areas</vt:lpstr>
      <vt:lpstr>Not Using unchecked When Possible</vt:lpstr>
      <vt:lpstr>Gas Wastes on Different Store Areas</vt:lpstr>
      <vt:lpstr>Repetitive Reads to Storage</vt:lpstr>
      <vt:lpstr>Research Questions</vt:lpstr>
      <vt:lpstr>Why Not Optimized?</vt:lpstr>
      <vt:lpstr>Why Not Optimized?</vt:lpstr>
      <vt:lpstr>Why Not Optimized?</vt:lpstr>
      <vt:lpstr>Why Not Optimized?</vt:lpstr>
      <vt:lpstr>Why Not Optimized?</vt:lpstr>
      <vt:lpstr>Outline</vt:lpstr>
      <vt:lpstr>Outline</vt:lpstr>
      <vt:lpstr>PeCatch</vt:lpstr>
      <vt:lpstr>Detecting Non-overflowable Computation </vt:lpstr>
      <vt:lpstr>Detecting Non-overflowable Computation </vt:lpstr>
      <vt:lpstr>Evaluation Methodology</vt:lpstr>
      <vt:lpstr>Effectiveness and Accuracy</vt:lpstr>
      <vt:lpstr>Effectiveness and Accuracy</vt:lpstr>
      <vt:lpstr>Effectiveness and Accuracy</vt:lpstr>
      <vt:lpstr>Conclusions</vt:lpstr>
      <vt:lpstr>Thank you!</vt:lpstr>
      <vt:lpstr>Questions?</vt:lpstr>
      <vt:lpstr>Gas Wastes</vt:lpstr>
      <vt:lpstr>Gas Usage Analysis In On-chain Traces</vt:lpstr>
      <vt:lpstr>Gas Usage Analysis In On-chain Traces</vt:lpstr>
      <vt:lpstr>Outline</vt:lpstr>
      <vt:lpstr>Methodology</vt:lpstr>
      <vt:lpstr>Gas Waste Analysis In On-chain Traces</vt:lpstr>
      <vt:lpstr>Research Questions</vt:lpstr>
      <vt:lpstr>Fixing Strategies</vt:lpstr>
      <vt:lpstr>Coverage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Zhu, Shuofei</dc:creator>
  <cp:lastModifiedBy>Linhai Song</cp:lastModifiedBy>
  <cp:revision>144</cp:revision>
  <dcterms:created xsi:type="dcterms:W3CDTF">2022-01-12T07:42:04Z</dcterms:created>
  <dcterms:modified xsi:type="dcterms:W3CDTF">2026-05-04T13:47:21Z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0x010100049CCBE67464534FB4CD18166BA22260</vt:lpwstr>
  </property>
</Properties>
</file>